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9" r:id="rId3"/>
  </p:sldMasterIdLst>
  <p:notesMasterIdLst>
    <p:notesMasterId r:id="rId23"/>
  </p:notesMasterIdLst>
  <p:handoutMasterIdLst>
    <p:handoutMasterId r:id="rId24"/>
  </p:handoutMasterIdLst>
  <p:sldIdLst>
    <p:sldId id="256" r:id="rId4"/>
    <p:sldId id="272" r:id="rId5"/>
    <p:sldId id="280" r:id="rId6"/>
    <p:sldId id="257" r:id="rId7"/>
    <p:sldId id="258" r:id="rId8"/>
    <p:sldId id="276" r:id="rId9"/>
    <p:sldId id="264" r:id="rId10"/>
    <p:sldId id="290" r:id="rId11"/>
    <p:sldId id="278" r:id="rId12"/>
    <p:sldId id="279" r:id="rId13"/>
    <p:sldId id="281" r:id="rId14"/>
    <p:sldId id="282" r:id="rId15"/>
    <p:sldId id="283" r:id="rId16"/>
    <p:sldId id="284" r:id="rId17"/>
    <p:sldId id="285" r:id="rId18"/>
    <p:sldId id="286" r:id="rId19"/>
    <p:sldId id="287" r:id="rId20"/>
    <p:sldId id="289" r:id="rId21"/>
    <p:sldId id="268"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521F4A-0FCE-4C35-AF5B-C410F362B3BD}" v="1" dt="2022-08-30T10:33:42.753"/>
    <p1510:client id="{78EC6B01-5C80-40EC-81B7-3847DB2C8298}" v="903" dt="2022-08-30T11:20:37.02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5653" autoAdjust="0"/>
    <p:restoredTop sz="95153"/>
  </p:normalViewPr>
  <p:slideViewPr>
    <p:cSldViewPr snapToGrid="0" snapToObjects="1">
      <p:cViewPr varScale="1">
        <p:scale>
          <a:sx n="76" d="100"/>
          <a:sy n="76" d="100"/>
        </p:scale>
        <p:origin x="102" y="288"/>
      </p:cViewPr>
      <p:guideLst/>
    </p:cSldViewPr>
  </p:slideViewPr>
  <p:notesTextViewPr>
    <p:cViewPr>
      <p:scale>
        <a:sx n="1" d="1"/>
        <a:sy n="1" d="1"/>
      </p:scale>
      <p:origin x="0" y="0"/>
    </p:cViewPr>
  </p:notesTextViewPr>
  <p:notesViewPr>
    <p:cSldViewPr snapToGrid="0" snapToObjects="1">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viewProps" Target="viewProps.xml"/><Relationship Id="rId3" Type="http://schemas.openxmlformats.org/officeDocument/2006/relationships/slideMaster" Target="slideMasters/slideMaster1.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handoutMaster" Target="handoutMasters/handout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1706163 - Raisa Mashtura" userId="S::1706163@eee.buet.ac.bd::8ae6c006-2eb5-40e5-8d24-98de418503ec" providerId="AD" clId="Web-{33521F4A-0FCE-4C35-AF5B-C410F362B3BD}"/>
    <pc:docChg chg="modSld">
      <pc:chgData name="1706163 - Raisa Mashtura" userId="S::1706163@eee.buet.ac.bd::8ae6c006-2eb5-40e5-8d24-98de418503ec" providerId="AD" clId="Web-{33521F4A-0FCE-4C35-AF5B-C410F362B3BD}" dt="2022-08-30T10:33:42.753" v="0" actId="1076"/>
      <pc:docMkLst>
        <pc:docMk/>
      </pc:docMkLst>
      <pc:sldChg chg="modSp">
        <pc:chgData name="1706163 - Raisa Mashtura" userId="S::1706163@eee.buet.ac.bd::8ae6c006-2eb5-40e5-8d24-98de418503ec" providerId="AD" clId="Web-{33521F4A-0FCE-4C35-AF5B-C410F362B3BD}" dt="2022-08-30T10:33:42.753" v="0" actId="1076"/>
        <pc:sldMkLst>
          <pc:docMk/>
          <pc:sldMk cId="2778246567" sldId="256"/>
        </pc:sldMkLst>
        <pc:spChg chg="mod">
          <ac:chgData name="1706163 - Raisa Mashtura" userId="S::1706163@eee.buet.ac.bd::8ae6c006-2eb5-40e5-8d24-98de418503ec" providerId="AD" clId="Web-{33521F4A-0FCE-4C35-AF5B-C410F362B3BD}" dt="2022-08-30T10:33:42.753" v="0" actId="1076"/>
          <ac:spMkLst>
            <pc:docMk/>
            <pc:sldMk cId="2778246567" sldId="256"/>
            <ac:spMk id="4" creationId="{4574D790-E73F-7D4F-8076-2A1F198D2A5C}"/>
          </ac:spMkLst>
        </pc:spChg>
      </pc:sldChg>
    </pc:docChg>
  </pc:docChgLst>
  <pc:docChgLst>
    <pc:chgData name="1706063 - Tamim Ahmed" userId="S::1706063@eee.buet.ac.bd::28bdbdc4-aeed-4706-aa3c-0b394040c707" providerId="AD" clId="Web-{78EC6B01-5C80-40EC-81B7-3847DB2C8298}"/>
    <pc:docChg chg="modSld">
      <pc:chgData name="1706063 - Tamim Ahmed" userId="S::1706063@eee.buet.ac.bd::28bdbdc4-aeed-4706-aa3c-0b394040c707" providerId="AD" clId="Web-{78EC6B01-5C80-40EC-81B7-3847DB2C8298}" dt="2022-08-30T11:20:37.021" v="901" actId="20577"/>
      <pc:docMkLst>
        <pc:docMk/>
      </pc:docMkLst>
      <pc:sldChg chg="delSp modSp">
        <pc:chgData name="1706063 - Tamim Ahmed" userId="S::1706063@eee.buet.ac.bd::28bdbdc4-aeed-4706-aa3c-0b394040c707" providerId="AD" clId="Web-{78EC6B01-5C80-40EC-81B7-3847DB2C8298}" dt="2022-08-30T11:20:37.021" v="901" actId="20577"/>
        <pc:sldMkLst>
          <pc:docMk/>
          <pc:sldMk cId="2984699319" sldId="257"/>
        </pc:sldMkLst>
        <pc:spChg chg="mod">
          <ac:chgData name="1706063 - Tamim Ahmed" userId="S::1706063@eee.buet.ac.bd::28bdbdc4-aeed-4706-aa3c-0b394040c707" providerId="AD" clId="Web-{78EC6B01-5C80-40EC-81B7-3847DB2C8298}" dt="2022-08-30T11:20:37.021" v="901" actId="20577"/>
          <ac:spMkLst>
            <pc:docMk/>
            <pc:sldMk cId="2984699319" sldId="257"/>
            <ac:spMk id="5" creationId="{51B2C38B-4AC5-9248-B4C6-67239E72DC1E}"/>
          </ac:spMkLst>
        </pc:spChg>
        <pc:picChg chg="del">
          <ac:chgData name="1706063 - Tamim Ahmed" userId="S::1706063@eee.buet.ac.bd::28bdbdc4-aeed-4706-aa3c-0b394040c707" providerId="AD" clId="Web-{78EC6B01-5C80-40EC-81B7-3847DB2C8298}" dt="2022-08-30T11:11:35.740" v="602"/>
          <ac:picMkLst>
            <pc:docMk/>
            <pc:sldMk cId="2984699319" sldId="257"/>
            <ac:picMk id="2050" creationId="{A9C13C30-FE7C-B14D-9862-EE1B8009ECB0}"/>
          </ac:picMkLst>
        </pc:picChg>
        <pc:picChg chg="del">
          <ac:chgData name="1706063 - Tamim Ahmed" userId="S::1706063@eee.buet.ac.bd::28bdbdc4-aeed-4706-aa3c-0b394040c707" providerId="AD" clId="Web-{78EC6B01-5C80-40EC-81B7-3847DB2C8298}" dt="2022-08-30T11:11:33.912" v="601"/>
          <ac:picMkLst>
            <pc:docMk/>
            <pc:sldMk cId="2984699319" sldId="257"/>
            <ac:picMk id="2052" creationId="{5F91A2EC-C10B-FD41-8460-CE0F8689DB75}"/>
          </ac:picMkLst>
        </pc:picChg>
        <pc:picChg chg="del">
          <ac:chgData name="1706063 - Tamim Ahmed" userId="S::1706063@eee.buet.ac.bd::28bdbdc4-aeed-4706-aa3c-0b394040c707" providerId="AD" clId="Web-{78EC6B01-5C80-40EC-81B7-3847DB2C8298}" dt="2022-08-30T11:11:31.725" v="600"/>
          <ac:picMkLst>
            <pc:docMk/>
            <pc:sldMk cId="2984699319" sldId="257"/>
            <ac:picMk id="2054" creationId="{2B338946-AB53-E24B-BF24-1CE464DDC5EA}"/>
          </ac:picMkLst>
        </pc:picChg>
      </pc:sldChg>
      <pc:sldChg chg="modSp">
        <pc:chgData name="1706063 - Tamim Ahmed" userId="S::1706063@eee.buet.ac.bd::28bdbdc4-aeed-4706-aa3c-0b394040c707" providerId="AD" clId="Web-{78EC6B01-5C80-40EC-81B7-3847DB2C8298}" dt="2022-08-30T11:08:54.674" v="599" actId="20577"/>
        <pc:sldMkLst>
          <pc:docMk/>
          <pc:sldMk cId="2278554073" sldId="280"/>
        </pc:sldMkLst>
        <pc:spChg chg="mod">
          <ac:chgData name="1706063 - Tamim Ahmed" userId="S::1706063@eee.buet.ac.bd::28bdbdc4-aeed-4706-aa3c-0b394040c707" providerId="AD" clId="Web-{78EC6B01-5C80-40EC-81B7-3847DB2C8298}" dt="2022-08-30T11:08:54.674" v="599" actId="20577"/>
          <ac:spMkLst>
            <pc:docMk/>
            <pc:sldMk cId="2278554073" sldId="280"/>
            <ac:spMk id="5" creationId="{51B2C38B-4AC5-9248-B4C6-67239E72DC1E}"/>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90F265C-9DF2-E8FB-C281-49A95720C6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EC688A12-072E-E9DD-75D8-792036B5CAB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85F0298-9D9B-42EE-9FBC-5BF5BA8C94E8}" type="datetimeFigureOut">
              <a:rPr lang="en-GB" smtClean="0"/>
              <a:t>28/08/2024</a:t>
            </a:fld>
            <a:endParaRPr lang="en-GB"/>
          </a:p>
        </p:txBody>
      </p:sp>
      <p:sp>
        <p:nvSpPr>
          <p:cNvPr id="4" name="Footer Placeholder 3">
            <a:extLst>
              <a:ext uri="{FF2B5EF4-FFF2-40B4-BE49-F238E27FC236}">
                <a16:creationId xmlns:a16="http://schemas.microsoft.com/office/drawing/2014/main" id="{A4286D79-EFC6-014D-40F3-68F8FB024E0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E0CA9D36-8240-DBBB-128E-9E573BE9AC2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3C436C1-A97E-48B9-A38A-E4B8449736C9}" type="slidenum">
              <a:rPr lang="en-GB" smtClean="0"/>
              <a:t>‹#›</a:t>
            </a:fld>
            <a:endParaRPr lang="en-GB"/>
          </a:p>
        </p:txBody>
      </p:sp>
    </p:spTree>
    <p:extLst>
      <p:ext uri="{BB962C8B-B14F-4D97-AF65-F5344CB8AC3E}">
        <p14:creationId xmlns:p14="http://schemas.microsoft.com/office/powerpoint/2010/main" val="1291430778"/>
      </p:ext>
    </p:extLst>
  </p:cSld>
  <p:clrMap bg1="lt1" tx1="dk1" bg2="lt2" tx2="dk2" accent1="accent1" accent2="accent2" accent3="accent3" accent4="accent4" accent5="accent5" accent6="accent6" hlink="hlink" folHlink="folHlink"/>
</p:handoutMaster>
</file>

<file path=ppt/media/image1.jpeg>
</file>

<file path=ppt/media/image10.tmp>
</file>

<file path=ppt/media/image2.png>
</file>

<file path=ppt/media/image3.svg>
</file>

<file path=ppt/media/image4.jpeg>
</file>

<file path=ppt/media/image5.png>
</file>

<file path=ppt/media/image6.jpeg>
</file>

<file path=ppt/media/image7.jpeg>
</file>

<file path=ppt/media/image8.jpe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3.m4a>
</file>

<file path=ppt/media/media4.m4a>
</file>

<file path=ppt/media/media5.m4a>
</file>

<file path=ppt/media/media6.m4a>
</file>

<file path=ppt/media/media7.m4a>
</file>

<file path=ppt/media/media8.m4a>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B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6F15EC-E103-EA4C-8F3D-F70BFBFE368F}" type="datetimeFigureOut">
              <a:rPr lang="en-BD" smtClean="0"/>
              <a:t>08/28/2024</a:t>
            </a:fld>
            <a:endParaRPr lang="en-B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B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B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15D39E-BF79-5044-9B9C-292D64001D90}" type="slidenum">
              <a:rPr lang="en-BD" smtClean="0"/>
              <a:t>‹#›</a:t>
            </a:fld>
            <a:endParaRPr lang="en-BD"/>
          </a:p>
        </p:txBody>
      </p:sp>
    </p:spTree>
    <p:extLst>
      <p:ext uri="{BB962C8B-B14F-4D97-AF65-F5344CB8AC3E}">
        <p14:creationId xmlns:p14="http://schemas.microsoft.com/office/powerpoint/2010/main" val="13003438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GB" dirty="0"/>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21" name="Footer Placeholder 20"/>
          <p:cNvSpPr>
            <a:spLocks noGrp="1"/>
          </p:cNvSpPr>
          <p:nvPr>
            <p:ph type="ftr" sz="quarter" idx="11"/>
          </p:nvPr>
        </p:nvSpPr>
        <p:spPr>
          <a:xfrm>
            <a:off x="1453896" y="5211060"/>
            <a:ext cx="5905500" cy="228600"/>
          </a:xfrm>
          <a:prstGeom prst="rect">
            <a:avLst/>
          </a:prstGeom>
        </p:spPr>
        <p:txBody>
          <a:bodyPr/>
          <a:lstStyle>
            <a:lvl1pPr algn="l">
              <a:defRPr>
                <a:solidFill>
                  <a:schemeClr val="tx1">
                    <a:lumMod val="75000"/>
                    <a:lumOff val="25000"/>
                  </a:schemeClr>
                </a:solidFill>
              </a:defRPr>
            </a:lvl1pPr>
          </a:lstStyle>
          <a:p>
            <a:r>
              <a:rPr lang="en-GB"/>
              <a:t>Title of the Project</a:t>
            </a:r>
            <a:endParaRPr lang="en-BD"/>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E9C29D53-9981-884B-B5B6-B5743DF81FD1}" type="slidenum">
              <a:rPr lang="en-BD" smtClean="0"/>
              <a:t>‹#›</a:t>
            </a:fld>
            <a:endParaRPr lang="en-BD"/>
          </a:p>
        </p:txBody>
      </p:sp>
      <p:sp>
        <p:nvSpPr>
          <p:cNvPr id="23" name="Rectangle 22">
            <a:extLst>
              <a:ext uri="{FF2B5EF4-FFF2-40B4-BE49-F238E27FC236}">
                <a16:creationId xmlns:a16="http://schemas.microsoft.com/office/drawing/2014/main" id="{ACC9C879-EF2D-BA4E-B6A9-D4377737278E}"/>
              </a:ext>
            </a:extLst>
          </p:cNvPr>
          <p:cNvSpPr/>
          <p:nvPr userDrawn="1"/>
        </p:nvSpPr>
        <p:spPr>
          <a:xfrm>
            <a:off x="0" y="0"/>
            <a:ext cx="12192000" cy="156226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BD" sz="2400" dirty="0">
                <a:latin typeface="Arial" panose="020B0604020202020204" pitchFamily="34" charset="0"/>
                <a:cs typeface="Arial" panose="020B0604020202020204" pitchFamily="34" charset="0"/>
              </a:rPr>
              <a:t>EEE 416 – Microprocessor and Embedded Systems Laboratory</a:t>
            </a:r>
          </a:p>
          <a:p>
            <a:pPr marL="0" marR="0" lvl="0" indent="0" algn="ctr" defTabSz="457200" rtl="0" eaLnBrk="1" fontAlgn="auto" latinLnBrk="0" hangingPunct="1">
              <a:lnSpc>
                <a:spcPct val="100000"/>
              </a:lnSpc>
              <a:spcBef>
                <a:spcPts val="0"/>
              </a:spcBef>
              <a:spcAft>
                <a:spcPts val="0"/>
              </a:spcAft>
              <a:buClrTx/>
              <a:buSzTx/>
              <a:buFontTx/>
              <a:buNone/>
              <a:tabLst/>
              <a:defRPr/>
            </a:pPr>
            <a:r>
              <a:rPr lang="en-BD" sz="2800" dirty="0">
                <a:latin typeface="Arial" panose="020B0604020202020204" pitchFamily="34" charset="0"/>
                <a:cs typeface="Arial" panose="020B0604020202020204" pitchFamily="34" charset="0"/>
              </a:rPr>
              <a:t>Jan 202</a:t>
            </a:r>
            <a:r>
              <a:rPr lang="en-US" sz="2800" dirty="0">
                <a:latin typeface="Arial" panose="020B0604020202020204" pitchFamily="34" charset="0"/>
                <a:cs typeface="Arial" panose="020B0604020202020204" pitchFamily="34" charset="0"/>
              </a:rPr>
              <a:t>2</a:t>
            </a:r>
            <a:r>
              <a:rPr lang="en-BD" sz="2800" dirty="0">
                <a:latin typeface="Arial" panose="020B0604020202020204" pitchFamily="34" charset="0"/>
                <a:cs typeface="Arial" panose="020B0604020202020204" pitchFamily="34" charset="0"/>
              </a:rPr>
              <a:t> Level-4 Term-I Section A</a:t>
            </a:r>
          </a:p>
          <a:p>
            <a:pPr algn="ctr"/>
            <a:r>
              <a:rPr lang="en-BD" sz="3600" dirty="0">
                <a:latin typeface="Arial" panose="020B0604020202020204" pitchFamily="34" charset="0"/>
                <a:cs typeface="Arial" panose="020B0604020202020204" pitchFamily="34" charset="0"/>
              </a:rPr>
              <a:t>Final Project Demonstration</a:t>
            </a:r>
          </a:p>
        </p:txBody>
      </p:sp>
      <p:sp>
        <p:nvSpPr>
          <p:cNvPr id="24" name="Rectangle 23">
            <a:extLst>
              <a:ext uri="{FF2B5EF4-FFF2-40B4-BE49-F238E27FC236}">
                <a16:creationId xmlns:a16="http://schemas.microsoft.com/office/drawing/2014/main" id="{A799C6A4-662A-4C47-AB70-4A7A449F40AE}"/>
              </a:ext>
            </a:extLst>
          </p:cNvPr>
          <p:cNvSpPr/>
          <p:nvPr userDrawn="1"/>
        </p:nvSpPr>
        <p:spPr>
          <a:xfrm>
            <a:off x="0" y="5968657"/>
            <a:ext cx="12192000" cy="88934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tabLst>
                <a:tab pos="2865755" algn="ctr"/>
                <a:tab pos="5731510" algn="r"/>
              </a:tabLst>
            </a:pPr>
            <a:r>
              <a:rPr lang="en-US" sz="1800" cap="small" spc="160" dirty="0">
                <a:effectLst/>
                <a:latin typeface="Arial" panose="020B0604020202020204" pitchFamily="34" charset="0"/>
                <a:ea typeface="Times New Roman" panose="02020603050405020304" pitchFamily="18" charset="0"/>
                <a:cs typeface="Arial" panose="020B0604020202020204" pitchFamily="34" charset="0"/>
              </a:rPr>
              <a:t>Bangladesh University of Engineering and Technology</a:t>
            </a:r>
            <a:endParaRPr lang="en-GB" sz="1800" dirty="0">
              <a:effectLst/>
              <a:latin typeface="Arial" panose="020B0604020202020204" pitchFamily="34" charset="0"/>
              <a:ea typeface="Times New Roman" panose="02020603050405020304" pitchFamily="18" charset="0"/>
              <a:cs typeface="Arial" panose="020B0604020202020204" pitchFamily="34" charset="0"/>
            </a:endParaRPr>
          </a:p>
          <a:p>
            <a:pPr algn="ctr"/>
            <a:r>
              <a:rPr lang="en-US" sz="1800" cap="small" spc="160" dirty="0">
                <a:effectLst/>
                <a:latin typeface="Arial" panose="020B0604020202020204" pitchFamily="34" charset="0"/>
                <a:ea typeface="Times New Roman" panose="02020603050405020304" pitchFamily="18" charset="0"/>
                <a:cs typeface="Arial" panose="020B0604020202020204" pitchFamily="34" charset="0"/>
              </a:rPr>
              <a:t>Department of Electrical and Electronic Engineering</a:t>
            </a:r>
            <a:endParaRPr lang="en-BD" sz="2400" dirty="0">
              <a:latin typeface="Arial" panose="020B0604020202020204" pitchFamily="34" charset="0"/>
              <a:cs typeface="Arial" panose="020B0604020202020204" pitchFamily="34" charset="0"/>
            </a:endParaRPr>
          </a:p>
        </p:txBody>
      </p:sp>
      <p:pic>
        <p:nvPicPr>
          <p:cNvPr id="9" name="Graphic 8">
            <a:extLst>
              <a:ext uri="{FF2B5EF4-FFF2-40B4-BE49-F238E27FC236}">
                <a16:creationId xmlns:a16="http://schemas.microsoft.com/office/drawing/2014/main" id="{89B5FDC4-269D-0A46-8DED-E482158D83E5}"/>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r="84048"/>
          <a:stretch/>
        </p:blipFill>
        <p:spPr>
          <a:xfrm>
            <a:off x="1682496" y="6046044"/>
            <a:ext cx="793630" cy="734567"/>
          </a:xfrm>
          <a:prstGeom prst="rect">
            <a:avLst/>
          </a:prstGeom>
        </p:spPr>
      </p:pic>
    </p:spTree>
    <p:extLst>
      <p:ext uri="{BB962C8B-B14F-4D97-AF65-F5344CB8AC3E}">
        <p14:creationId xmlns:p14="http://schemas.microsoft.com/office/powerpoint/2010/main" val="446892132"/>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a:extLst>
              <a:ext uri="{FF2B5EF4-FFF2-40B4-BE49-F238E27FC236}">
                <a16:creationId xmlns:a16="http://schemas.microsoft.com/office/drawing/2014/main" id="{C9649038-E67C-F32D-3A4E-49766B9CE12F}"/>
              </a:ext>
            </a:extLst>
          </p:cNvPr>
          <p:cNvSpPr>
            <a:spLocks noGrp="1"/>
          </p:cNvSpPr>
          <p:nvPr>
            <p:ph type="dt" sz="half" idx="10"/>
          </p:nvPr>
        </p:nvSpPr>
        <p:spPr/>
        <p:txBody>
          <a:bodyPr/>
          <a:lstStyle/>
          <a:p>
            <a:r>
              <a:rPr lang="en-US"/>
              <a:t>EEE 416 (2022) – Final Project Group A.XY</a:t>
            </a:r>
            <a:endParaRPr lang="en-BD" dirty="0"/>
          </a:p>
        </p:txBody>
      </p:sp>
      <p:sp>
        <p:nvSpPr>
          <p:cNvPr id="5" name="Footer Placeholder 4">
            <a:extLst>
              <a:ext uri="{FF2B5EF4-FFF2-40B4-BE49-F238E27FC236}">
                <a16:creationId xmlns:a16="http://schemas.microsoft.com/office/drawing/2014/main" id="{D54079AD-4F4B-2A08-E54B-560665B9ABE1}"/>
              </a:ext>
            </a:extLst>
          </p:cNvPr>
          <p:cNvSpPr>
            <a:spLocks noGrp="1"/>
          </p:cNvSpPr>
          <p:nvPr>
            <p:ph type="ftr" sz="quarter" idx="11"/>
          </p:nvPr>
        </p:nvSpPr>
        <p:spPr/>
        <p:txBody>
          <a:bodyPr/>
          <a:lstStyle/>
          <a:p>
            <a:pPr algn="ctr"/>
            <a:r>
              <a:rPr lang="en-BD"/>
              <a:t>Title of the Project</a:t>
            </a:r>
            <a:endParaRPr lang="en-BD" dirty="0"/>
          </a:p>
        </p:txBody>
      </p:sp>
      <p:sp>
        <p:nvSpPr>
          <p:cNvPr id="6" name="Slide Number Placeholder 5">
            <a:extLst>
              <a:ext uri="{FF2B5EF4-FFF2-40B4-BE49-F238E27FC236}">
                <a16:creationId xmlns:a16="http://schemas.microsoft.com/office/drawing/2014/main" id="{B2FBC4AE-B903-2951-368D-1CD59AE1F142}"/>
              </a:ext>
            </a:extLst>
          </p:cNvPr>
          <p:cNvSpPr>
            <a:spLocks noGrp="1"/>
          </p:cNvSpPr>
          <p:nvPr>
            <p:ph type="sldNum" sz="quarter" idx="12"/>
          </p:nvPr>
        </p:nvSpPr>
        <p:spPr/>
        <p:txBody>
          <a:bodyPr/>
          <a:lstStyle/>
          <a:p>
            <a:fld id="{E9C29D53-9981-884B-B5B6-B5743DF81FD1}" type="slidenum">
              <a:rPr lang="en-BD" smtClean="0"/>
              <a:pPr/>
              <a:t>‹#›</a:t>
            </a:fld>
            <a:endParaRPr lang="en-BD" dirty="0"/>
          </a:p>
        </p:txBody>
      </p:sp>
    </p:spTree>
    <p:extLst>
      <p:ext uri="{BB962C8B-B14F-4D97-AF65-F5344CB8AC3E}">
        <p14:creationId xmlns:p14="http://schemas.microsoft.com/office/powerpoint/2010/main" val="3219430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Slide Number Placeholder 6"/>
          <p:cNvSpPr>
            <a:spLocks noGrp="1"/>
          </p:cNvSpPr>
          <p:nvPr>
            <p:ph type="sldNum" sz="quarter" idx="12"/>
          </p:nvPr>
        </p:nvSpPr>
        <p:spPr/>
        <p:txBody>
          <a:bodyPr/>
          <a:lstStyle/>
          <a:p>
            <a:fld id="{E9C29D53-9981-884B-B5B6-B5743DF81FD1}" type="slidenum">
              <a:rPr lang="en-BD" smtClean="0"/>
              <a:t>‹#›</a:t>
            </a:fld>
            <a:endParaRPr lang="en-BD"/>
          </a:p>
        </p:txBody>
      </p:sp>
      <p:sp>
        <p:nvSpPr>
          <p:cNvPr id="9" name="Date Placeholder 5">
            <a:extLst>
              <a:ext uri="{FF2B5EF4-FFF2-40B4-BE49-F238E27FC236}">
                <a16:creationId xmlns:a16="http://schemas.microsoft.com/office/drawing/2014/main" id="{7A532869-E847-B04C-9454-B1BBC68D6D5E}"/>
              </a:ext>
            </a:extLst>
          </p:cNvPr>
          <p:cNvSpPr>
            <a:spLocks noGrp="1"/>
          </p:cNvSpPr>
          <p:nvPr>
            <p:ph type="dt" sz="half" idx="10"/>
          </p:nvPr>
        </p:nvSpPr>
        <p:spPr>
          <a:xfrm>
            <a:off x="432486" y="6501637"/>
            <a:ext cx="4825314" cy="375412"/>
          </a:xfrm>
        </p:spPr>
        <p:txBody>
          <a:bodyPr/>
          <a:lstStyle/>
          <a:p>
            <a:r>
              <a:rPr lang="en-US"/>
              <a:t>EEE 416 (2022) – Final Project Group A.XY</a:t>
            </a:r>
            <a:endParaRPr lang="en-BD" dirty="0"/>
          </a:p>
        </p:txBody>
      </p:sp>
      <p:sp>
        <p:nvSpPr>
          <p:cNvPr id="10" name="Footer Placeholder 6">
            <a:extLst>
              <a:ext uri="{FF2B5EF4-FFF2-40B4-BE49-F238E27FC236}">
                <a16:creationId xmlns:a16="http://schemas.microsoft.com/office/drawing/2014/main" id="{39C3B094-71D1-654C-855E-07B8BFC1B41C}"/>
              </a:ext>
            </a:extLst>
          </p:cNvPr>
          <p:cNvSpPr>
            <a:spLocks noGrp="1"/>
          </p:cNvSpPr>
          <p:nvPr>
            <p:ph type="ftr" sz="quarter" idx="11"/>
          </p:nvPr>
        </p:nvSpPr>
        <p:spPr>
          <a:xfrm>
            <a:off x="5257800" y="6482588"/>
            <a:ext cx="6153150" cy="375412"/>
          </a:xfrm>
        </p:spPr>
        <p:txBody>
          <a:bodyPr/>
          <a:lstStyle/>
          <a:p>
            <a:r>
              <a:rPr lang="en-BD" dirty="0"/>
              <a:t>Title of the Project</a:t>
            </a:r>
          </a:p>
        </p:txBody>
      </p:sp>
    </p:spTree>
    <p:extLst>
      <p:ext uri="{BB962C8B-B14F-4D97-AF65-F5344CB8AC3E}">
        <p14:creationId xmlns:p14="http://schemas.microsoft.com/office/powerpoint/2010/main" val="42374556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9" name="Slide Number Placeholder 8"/>
          <p:cNvSpPr>
            <a:spLocks noGrp="1"/>
          </p:cNvSpPr>
          <p:nvPr>
            <p:ph type="sldNum" sz="quarter" idx="12"/>
          </p:nvPr>
        </p:nvSpPr>
        <p:spPr/>
        <p:txBody>
          <a:bodyPr/>
          <a:lstStyle/>
          <a:p>
            <a:fld id="{E9C29D53-9981-884B-B5B6-B5743DF81FD1}" type="slidenum">
              <a:rPr lang="en-BD" smtClean="0"/>
              <a:t>‹#›</a:t>
            </a:fld>
            <a:endParaRPr lang="en-BD"/>
          </a:p>
        </p:txBody>
      </p:sp>
      <p:sp>
        <p:nvSpPr>
          <p:cNvPr id="10" name="Date Placeholder 5">
            <a:extLst>
              <a:ext uri="{FF2B5EF4-FFF2-40B4-BE49-F238E27FC236}">
                <a16:creationId xmlns:a16="http://schemas.microsoft.com/office/drawing/2014/main" id="{3AA596F9-6385-224E-8B6A-509678335D14}"/>
              </a:ext>
            </a:extLst>
          </p:cNvPr>
          <p:cNvSpPr>
            <a:spLocks noGrp="1"/>
          </p:cNvSpPr>
          <p:nvPr>
            <p:ph type="dt" sz="half" idx="10"/>
          </p:nvPr>
        </p:nvSpPr>
        <p:spPr>
          <a:xfrm>
            <a:off x="432486" y="6501637"/>
            <a:ext cx="4825314" cy="375412"/>
          </a:xfrm>
        </p:spPr>
        <p:txBody>
          <a:bodyPr/>
          <a:lstStyle/>
          <a:p>
            <a:r>
              <a:rPr lang="en-US"/>
              <a:t>EEE 416 (2022) – Final Project Group A.XY</a:t>
            </a:r>
            <a:endParaRPr lang="en-BD" dirty="0"/>
          </a:p>
        </p:txBody>
      </p:sp>
      <p:sp>
        <p:nvSpPr>
          <p:cNvPr id="11" name="Footer Placeholder 6">
            <a:extLst>
              <a:ext uri="{FF2B5EF4-FFF2-40B4-BE49-F238E27FC236}">
                <a16:creationId xmlns:a16="http://schemas.microsoft.com/office/drawing/2014/main" id="{1CB05F73-B36B-5A48-81EA-E76B135758B3}"/>
              </a:ext>
            </a:extLst>
          </p:cNvPr>
          <p:cNvSpPr>
            <a:spLocks noGrp="1"/>
          </p:cNvSpPr>
          <p:nvPr>
            <p:ph type="ftr" sz="quarter" idx="11"/>
          </p:nvPr>
        </p:nvSpPr>
        <p:spPr>
          <a:xfrm>
            <a:off x="5257800" y="6482588"/>
            <a:ext cx="6153150" cy="375412"/>
          </a:xfrm>
        </p:spPr>
        <p:txBody>
          <a:bodyPr/>
          <a:lstStyle/>
          <a:p>
            <a:r>
              <a:rPr lang="en-BD" dirty="0"/>
              <a:t>Title of the Project</a:t>
            </a:r>
          </a:p>
        </p:txBody>
      </p:sp>
    </p:spTree>
    <p:extLst>
      <p:ext uri="{BB962C8B-B14F-4D97-AF65-F5344CB8AC3E}">
        <p14:creationId xmlns:p14="http://schemas.microsoft.com/office/powerpoint/2010/main" val="31840227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5" name="Slide Number Placeholder 4"/>
          <p:cNvSpPr>
            <a:spLocks noGrp="1"/>
          </p:cNvSpPr>
          <p:nvPr>
            <p:ph type="sldNum" sz="quarter" idx="12"/>
          </p:nvPr>
        </p:nvSpPr>
        <p:spPr/>
        <p:txBody>
          <a:bodyPr/>
          <a:lstStyle/>
          <a:p>
            <a:fld id="{E9C29D53-9981-884B-B5B6-B5743DF81FD1}" type="slidenum">
              <a:rPr lang="en-BD" smtClean="0"/>
              <a:t>‹#›</a:t>
            </a:fld>
            <a:endParaRPr lang="en-BD"/>
          </a:p>
        </p:txBody>
      </p:sp>
      <p:sp>
        <p:nvSpPr>
          <p:cNvPr id="6" name="Date Placeholder 5">
            <a:extLst>
              <a:ext uri="{FF2B5EF4-FFF2-40B4-BE49-F238E27FC236}">
                <a16:creationId xmlns:a16="http://schemas.microsoft.com/office/drawing/2014/main" id="{24A8BE3A-860F-304A-9628-0D1C6721E98C}"/>
              </a:ext>
            </a:extLst>
          </p:cNvPr>
          <p:cNvSpPr>
            <a:spLocks noGrp="1"/>
          </p:cNvSpPr>
          <p:nvPr>
            <p:ph type="dt" sz="half" idx="10"/>
          </p:nvPr>
        </p:nvSpPr>
        <p:spPr>
          <a:xfrm>
            <a:off x="432486" y="6501637"/>
            <a:ext cx="4825314" cy="375412"/>
          </a:xfrm>
        </p:spPr>
        <p:txBody>
          <a:bodyPr/>
          <a:lstStyle/>
          <a:p>
            <a:r>
              <a:rPr lang="en-US"/>
              <a:t>EEE 416 (2022) – Final Project Group A.XY</a:t>
            </a:r>
            <a:endParaRPr lang="en-BD" dirty="0"/>
          </a:p>
        </p:txBody>
      </p:sp>
      <p:sp>
        <p:nvSpPr>
          <p:cNvPr id="7" name="Footer Placeholder 6">
            <a:extLst>
              <a:ext uri="{FF2B5EF4-FFF2-40B4-BE49-F238E27FC236}">
                <a16:creationId xmlns:a16="http://schemas.microsoft.com/office/drawing/2014/main" id="{78BF763A-9E9F-6745-958E-87128C40B814}"/>
              </a:ext>
            </a:extLst>
          </p:cNvPr>
          <p:cNvSpPr>
            <a:spLocks noGrp="1"/>
          </p:cNvSpPr>
          <p:nvPr>
            <p:ph type="ftr" sz="quarter" idx="11"/>
          </p:nvPr>
        </p:nvSpPr>
        <p:spPr>
          <a:xfrm>
            <a:off x="5257800" y="6482588"/>
            <a:ext cx="6153150" cy="375412"/>
          </a:xfrm>
        </p:spPr>
        <p:txBody>
          <a:bodyPr/>
          <a:lstStyle/>
          <a:p>
            <a:r>
              <a:rPr lang="en-BD" dirty="0"/>
              <a:t>Title of the Project</a:t>
            </a:r>
          </a:p>
        </p:txBody>
      </p:sp>
    </p:spTree>
    <p:extLst>
      <p:ext uri="{BB962C8B-B14F-4D97-AF65-F5344CB8AC3E}">
        <p14:creationId xmlns:p14="http://schemas.microsoft.com/office/powerpoint/2010/main" val="14482207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9C29D53-9981-884B-B5B6-B5743DF81FD1}" type="slidenum">
              <a:rPr lang="en-BD" smtClean="0"/>
              <a:t>‹#›</a:t>
            </a:fld>
            <a:endParaRPr lang="en-BD"/>
          </a:p>
        </p:txBody>
      </p:sp>
      <p:sp>
        <p:nvSpPr>
          <p:cNvPr id="5" name="Date Placeholder 5">
            <a:extLst>
              <a:ext uri="{FF2B5EF4-FFF2-40B4-BE49-F238E27FC236}">
                <a16:creationId xmlns:a16="http://schemas.microsoft.com/office/drawing/2014/main" id="{7E522AF0-01E9-C04B-A4BD-1E790BA6B079}"/>
              </a:ext>
            </a:extLst>
          </p:cNvPr>
          <p:cNvSpPr>
            <a:spLocks noGrp="1"/>
          </p:cNvSpPr>
          <p:nvPr>
            <p:ph type="dt" sz="half" idx="10"/>
          </p:nvPr>
        </p:nvSpPr>
        <p:spPr>
          <a:xfrm>
            <a:off x="432486" y="6501637"/>
            <a:ext cx="4825314" cy="375412"/>
          </a:xfrm>
        </p:spPr>
        <p:txBody>
          <a:bodyPr/>
          <a:lstStyle/>
          <a:p>
            <a:r>
              <a:rPr lang="en-US"/>
              <a:t>EEE 416 (2022) – Final Project Group A.XY</a:t>
            </a:r>
            <a:endParaRPr lang="en-BD" dirty="0"/>
          </a:p>
        </p:txBody>
      </p:sp>
      <p:sp>
        <p:nvSpPr>
          <p:cNvPr id="6" name="Footer Placeholder 6">
            <a:extLst>
              <a:ext uri="{FF2B5EF4-FFF2-40B4-BE49-F238E27FC236}">
                <a16:creationId xmlns:a16="http://schemas.microsoft.com/office/drawing/2014/main" id="{6FE88DDB-FE65-5846-A692-EED395E9C200}"/>
              </a:ext>
            </a:extLst>
          </p:cNvPr>
          <p:cNvSpPr>
            <a:spLocks noGrp="1"/>
          </p:cNvSpPr>
          <p:nvPr>
            <p:ph type="ftr" sz="quarter" idx="11"/>
          </p:nvPr>
        </p:nvSpPr>
        <p:spPr>
          <a:xfrm>
            <a:off x="5257800" y="6482588"/>
            <a:ext cx="6153150" cy="375412"/>
          </a:xfrm>
        </p:spPr>
        <p:txBody>
          <a:bodyPr/>
          <a:lstStyle/>
          <a:p>
            <a:r>
              <a:rPr lang="en-BD" dirty="0"/>
              <a:t>Title of the Project</a:t>
            </a:r>
          </a:p>
        </p:txBody>
      </p:sp>
    </p:spTree>
    <p:extLst>
      <p:ext uri="{BB962C8B-B14F-4D97-AF65-F5344CB8AC3E}">
        <p14:creationId xmlns:p14="http://schemas.microsoft.com/office/powerpoint/2010/main" val="39704782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3.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852ED7D-C8C9-FC45-9D41-2B197068D5F8}"/>
              </a:ext>
            </a:extLst>
          </p:cNvPr>
          <p:cNvSpPr/>
          <p:nvPr userDrawn="1"/>
        </p:nvSpPr>
        <p:spPr>
          <a:xfrm>
            <a:off x="1" y="6457189"/>
            <a:ext cx="12192000" cy="4131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D"/>
          </a:p>
        </p:txBody>
      </p:sp>
      <p:sp>
        <p:nvSpPr>
          <p:cNvPr id="2" name="Title Placeholder 1"/>
          <p:cNvSpPr>
            <a:spLocks noGrp="1"/>
          </p:cNvSpPr>
          <p:nvPr>
            <p:ph type="title"/>
          </p:nvPr>
        </p:nvSpPr>
        <p:spPr>
          <a:xfrm>
            <a:off x="1066800" y="459714"/>
            <a:ext cx="10058400" cy="729006"/>
          </a:xfrm>
          <a:prstGeom prst="rect">
            <a:avLst/>
          </a:prstGeom>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1066800" y="1493520"/>
            <a:ext cx="10058400" cy="4541520"/>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5"/>
          <p:cNvSpPr>
            <a:spLocks noGrp="1"/>
          </p:cNvSpPr>
          <p:nvPr>
            <p:ph type="sldNum" sz="quarter" idx="4"/>
          </p:nvPr>
        </p:nvSpPr>
        <p:spPr>
          <a:xfrm>
            <a:off x="11410950" y="6501638"/>
            <a:ext cx="521970" cy="308530"/>
          </a:xfrm>
          <a:prstGeom prst="rect">
            <a:avLst/>
          </a:prstGeom>
        </p:spPr>
        <p:txBody>
          <a:bodyPr vert="horz" lIns="91440" tIns="45720" rIns="91440" bIns="45720" rtlCol="0" anchor="b"/>
          <a:lstStyle>
            <a:lvl1pPr algn="r">
              <a:defRPr sz="1400" b="1">
                <a:solidFill>
                  <a:schemeClr val="bg1"/>
                </a:solidFill>
              </a:defRPr>
            </a:lvl1pPr>
          </a:lstStyle>
          <a:p>
            <a:fld id="{E9C29D53-9981-884B-B5B6-B5743DF81FD1}" type="slidenum">
              <a:rPr lang="en-BD" smtClean="0"/>
              <a:pPr/>
              <a:t>‹#›</a:t>
            </a:fld>
            <a:endParaRPr lang="en-BD" dirty="0"/>
          </a:p>
        </p:txBody>
      </p:sp>
      <p:pic>
        <p:nvPicPr>
          <p:cNvPr id="9" name="Graphic 8">
            <a:extLst>
              <a:ext uri="{FF2B5EF4-FFF2-40B4-BE49-F238E27FC236}">
                <a16:creationId xmlns:a16="http://schemas.microsoft.com/office/drawing/2014/main" id="{8D083A58-BF4A-C247-A39E-31621332A2F9}"/>
              </a:ext>
            </a:extLst>
          </p:cNvPr>
          <p:cNvPicPr>
            <a:picLocks noChangeAspect="1"/>
          </p:cNvPicPr>
          <p:nvPr userDrawn="1"/>
        </p:nvPicPr>
        <p:blipFill rotWithShape="1">
          <a:blip r:embed="rId8">
            <a:extLst>
              <a:ext uri="{96DAC541-7B7A-43D3-8B79-37D633B846F1}">
                <asvg:svgBlip xmlns:asvg="http://schemas.microsoft.com/office/drawing/2016/SVG/main" r:embed="rId9"/>
              </a:ext>
            </a:extLst>
          </a:blip>
          <a:srcRect r="84048"/>
          <a:stretch/>
        </p:blipFill>
        <p:spPr>
          <a:xfrm>
            <a:off x="51125" y="6457189"/>
            <a:ext cx="381361" cy="352979"/>
          </a:xfrm>
          <a:prstGeom prst="rect">
            <a:avLst/>
          </a:prstGeom>
        </p:spPr>
      </p:pic>
      <p:sp>
        <p:nvSpPr>
          <p:cNvPr id="10" name="Date Placeholder 5">
            <a:extLst>
              <a:ext uri="{FF2B5EF4-FFF2-40B4-BE49-F238E27FC236}">
                <a16:creationId xmlns:a16="http://schemas.microsoft.com/office/drawing/2014/main" id="{576C60AE-BF9F-E948-A464-57EC6013BD0B}"/>
              </a:ext>
            </a:extLst>
          </p:cNvPr>
          <p:cNvSpPr>
            <a:spLocks noGrp="1"/>
          </p:cNvSpPr>
          <p:nvPr>
            <p:ph type="dt" sz="half" idx="2"/>
          </p:nvPr>
        </p:nvSpPr>
        <p:spPr>
          <a:xfrm>
            <a:off x="432486" y="6501637"/>
            <a:ext cx="3968064" cy="394119"/>
          </a:xfrm>
          <a:prstGeom prst="rect">
            <a:avLst/>
          </a:prstGeom>
        </p:spPr>
        <p:txBody>
          <a:bodyPr/>
          <a:lstStyle>
            <a:lvl1pPr>
              <a:defRPr>
                <a:solidFill>
                  <a:schemeClr val="bg1"/>
                </a:solidFill>
                <a:latin typeface="Arial Narrow" panose="020B0606020202030204" pitchFamily="34" charset="0"/>
              </a:defRPr>
            </a:lvl1pPr>
          </a:lstStyle>
          <a:p>
            <a:r>
              <a:rPr lang="en-US" dirty="0"/>
              <a:t>EEE 416 (2022) – Final Project Group A.XY</a:t>
            </a:r>
            <a:endParaRPr lang="en-BD" dirty="0"/>
          </a:p>
        </p:txBody>
      </p:sp>
      <p:sp>
        <p:nvSpPr>
          <p:cNvPr id="11" name="Footer Placeholder 6">
            <a:extLst>
              <a:ext uri="{FF2B5EF4-FFF2-40B4-BE49-F238E27FC236}">
                <a16:creationId xmlns:a16="http://schemas.microsoft.com/office/drawing/2014/main" id="{DCD1120D-AD02-624F-AC7B-A52A109ECB59}"/>
              </a:ext>
            </a:extLst>
          </p:cNvPr>
          <p:cNvSpPr>
            <a:spLocks noGrp="1"/>
          </p:cNvSpPr>
          <p:nvPr>
            <p:ph type="ftr" sz="quarter" idx="3"/>
          </p:nvPr>
        </p:nvSpPr>
        <p:spPr>
          <a:xfrm>
            <a:off x="4400550" y="6507645"/>
            <a:ext cx="5000625" cy="375412"/>
          </a:xfrm>
          <a:prstGeom prst="rect">
            <a:avLst/>
          </a:prstGeom>
        </p:spPr>
        <p:txBody>
          <a:bodyPr/>
          <a:lstStyle>
            <a:lvl1pPr algn="l">
              <a:defRPr>
                <a:solidFill>
                  <a:schemeClr val="bg1"/>
                </a:solidFill>
                <a:latin typeface="Arial Narrow" panose="020B0606020202030204" pitchFamily="34" charset="0"/>
              </a:defRPr>
            </a:lvl1pPr>
          </a:lstStyle>
          <a:p>
            <a:r>
              <a:rPr lang="en-BD" dirty="0"/>
              <a:t>Title of the Project</a:t>
            </a:r>
          </a:p>
        </p:txBody>
      </p:sp>
    </p:spTree>
    <p:extLst>
      <p:ext uri="{BB962C8B-B14F-4D97-AF65-F5344CB8AC3E}">
        <p14:creationId xmlns:p14="http://schemas.microsoft.com/office/powerpoint/2010/main" val="4155827765"/>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3" r:id="rId3"/>
    <p:sldLayoutId id="2147483714" r:id="rId4"/>
    <p:sldLayoutId id="2147483715" r:id="rId5"/>
    <p:sldLayoutId id="2147483716" r:id="rId6"/>
  </p:sldLayoutIdLst>
  <p:hf hdr="0"/>
  <p:txStyles>
    <p:titleStyle>
      <a:lvl1pPr algn="l" defTabSz="914400" rtl="0" eaLnBrk="1" latinLnBrk="0" hangingPunct="1">
        <a:lnSpc>
          <a:spcPct val="90000"/>
        </a:lnSpc>
        <a:spcBef>
          <a:spcPct val="0"/>
        </a:spcBef>
        <a:buNone/>
        <a:defRPr lang="en-US" sz="4400" kern="1200" cap="none" spc="0" baseline="0" dirty="0">
          <a:solidFill>
            <a:schemeClr val="tx1">
              <a:lumMod val="85000"/>
              <a:lumOff val="15000"/>
            </a:schemeClr>
          </a:solidFill>
          <a:effectLst/>
          <a:latin typeface="Arial" panose="020B0604020202020204" pitchFamily="34" charset="0"/>
          <a:ea typeface="+mn-ea"/>
          <a:cs typeface="Arial" panose="020B0604020202020204" pitchFamily="34" charset="0"/>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2400" kern="1200">
          <a:solidFill>
            <a:schemeClr val="tx1"/>
          </a:solidFill>
          <a:latin typeface="Arial" panose="020B0604020202020204" pitchFamily="34" charset="0"/>
          <a:ea typeface="+mn-ea"/>
          <a:cs typeface="Arial" panose="020B0604020202020204" pitchFamily="34" charset="0"/>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2000" kern="1200">
          <a:solidFill>
            <a:schemeClr val="tx1"/>
          </a:solidFill>
          <a:latin typeface="Arial" panose="020B0604020202020204" pitchFamily="34" charset="0"/>
          <a:ea typeface="+mn-ea"/>
          <a:cs typeface="Arial" panose="020B0604020202020204" pitchFamily="34" charset="0"/>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800" kern="1200">
          <a:solidFill>
            <a:schemeClr val="tx1"/>
          </a:solidFill>
          <a:latin typeface="Arial" panose="020B0604020202020204" pitchFamily="34" charset="0"/>
          <a:ea typeface="+mn-ea"/>
          <a:cs typeface="Arial" panose="020B0604020202020204" pitchFamily="34" charset="0"/>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800" kern="1200">
          <a:solidFill>
            <a:schemeClr val="tx1"/>
          </a:solidFill>
          <a:latin typeface="Arial" panose="020B0604020202020204" pitchFamily="34" charset="0"/>
          <a:ea typeface="+mn-ea"/>
          <a:cs typeface="Arial" panose="020B0604020202020204" pitchFamily="34" charset="0"/>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800" kern="1200">
          <a:solidFill>
            <a:schemeClr val="tx1"/>
          </a:solidFill>
          <a:latin typeface="Arial" panose="020B0604020202020204" pitchFamily="34" charset="0"/>
          <a:ea typeface="+mn-ea"/>
          <a:cs typeface="Arial" panose="020B0604020202020204" pitchFamily="34" charset="0"/>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5.png"/><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5.png"/><Relationship Id="rId4" Type="http://schemas.openxmlformats.org/officeDocument/2006/relationships/image" Target="../media/image10.tmp"/></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8" Type="http://schemas.openxmlformats.org/officeDocument/2006/relationships/hyperlink" Target="https://lastminuteengineers.com/sim800l-gsm-module-arduino-tutorial/" TargetMode="External"/><Relationship Id="rId3" Type="http://schemas.openxmlformats.org/officeDocument/2006/relationships/slideLayout" Target="../slideLayouts/slideLayout2.xml"/><Relationship Id="rId7" Type="http://schemas.openxmlformats.org/officeDocument/2006/relationships/hyperlink" Target="https://randomnerdtutorials.com/power-esp32-esp8266-solar-panels-battery-level-monitoring/" TargetMode="Externa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hyperlink" Target="https://github.com/himanshus2847/Sending-data-from-NodeMCU-to-ThingSpeak-Cloud" TargetMode="External"/><Relationship Id="rId5" Type="http://schemas.openxmlformats.org/officeDocument/2006/relationships/hyperlink" Target="https://www.youtube.com/redirect?event=video_description&amp;redir_token=QUFFLUhqbVJhbUdRTi1Xc3ZLelRqVVJCWDlIRG5YYnRJUXxBQ3Jtc0tuQV9iQ0RuM2I1SVBMT3dhQVVaNEdmZ1JnNWNsektKdk96dVNJaUFJMkVTZjZiTl93WGh4aW5pUHBjWk9CWW11NmhGc001d2ZLUzVkSExVcDJCY3BxdkFsTlM5YU9oa2VPRjFFemVWWjRPaG9oMTU3cw&amp;q=https%3A%2F%2Fgithub.com%2Fhimanshus2847%2FSending-data-from-NodeMCU-to-ThingSpeak-Cloud&amp;v=g1mk-UGgWGU" TargetMode="External"/><Relationship Id="rId4" Type="http://schemas.openxmlformats.org/officeDocument/2006/relationships/hyperlink" Target="https://www.hackster.io/taifur/solar-powered-environmental-monitoring-kit-b1d03d" TargetMode="External"/><Relationship Id="rId9"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5.png"/><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5.png"/><Relationship Id="rId5" Type="http://schemas.openxmlformats.org/officeDocument/2006/relationships/image" Target="../media/image8.jpeg"/><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5.png"/><Relationship Id="rId4" Type="http://schemas.openxmlformats.org/officeDocument/2006/relationships/image" Target="../media/image4.jpeg"/></Relationships>
</file>

<file path=ppt/slides/_rels/slide9.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video" Target="../media/media9.mp4"/><Relationship Id="rId7" Type="http://schemas.openxmlformats.org/officeDocument/2006/relationships/image" Target="../media/image9.png"/><Relationship Id="rId2" Type="http://schemas.microsoft.com/office/2007/relationships/media" Target="../media/media9.mp4"/><Relationship Id="rId1" Type="http://schemas.openxmlformats.org/officeDocument/2006/relationships/tags" Target="../tags/tag1.xml"/><Relationship Id="rId6" Type="http://schemas.openxmlformats.org/officeDocument/2006/relationships/slideLayout" Target="../slideLayouts/slideLayout2.xml"/><Relationship Id="rId5" Type="http://schemas.openxmlformats.org/officeDocument/2006/relationships/audio" Target="../media/media10.m4a"/><Relationship Id="rId4" Type="http://schemas.microsoft.com/office/2007/relationships/media" Target="../media/media10.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1607AA7-1EC3-A0D2-1CD0-E25584A28539}"/>
              </a:ext>
            </a:extLst>
          </p:cNvPr>
          <p:cNvPicPr>
            <a:picLocks noChangeAspect="1"/>
          </p:cNvPicPr>
          <p:nvPr/>
        </p:nvPicPr>
        <p:blipFill rotWithShape="1">
          <a:blip r:embed="rId4">
            <a:alphaModFix amt="50000"/>
          </a:blip>
          <a:srcRect t="24412" b="11621"/>
          <a:stretch/>
        </p:blipFill>
        <p:spPr>
          <a:xfrm>
            <a:off x="1" y="1574157"/>
            <a:ext cx="12191999" cy="4386805"/>
          </a:xfrm>
          <a:prstGeom prst="rect">
            <a:avLst/>
          </a:prstGeom>
        </p:spPr>
      </p:pic>
      <p:sp>
        <p:nvSpPr>
          <p:cNvPr id="2" name="Title 1">
            <a:extLst>
              <a:ext uri="{FF2B5EF4-FFF2-40B4-BE49-F238E27FC236}">
                <a16:creationId xmlns:a16="http://schemas.microsoft.com/office/drawing/2014/main" id="{8146C925-AD3C-084C-A393-173805EA7DAE}"/>
              </a:ext>
            </a:extLst>
          </p:cNvPr>
          <p:cNvSpPr>
            <a:spLocks noGrp="1"/>
          </p:cNvSpPr>
          <p:nvPr>
            <p:ph type="ctrTitle"/>
          </p:nvPr>
        </p:nvSpPr>
        <p:spPr>
          <a:xfrm>
            <a:off x="1771940" y="1775977"/>
            <a:ext cx="9068586" cy="1580405"/>
          </a:xfrm>
        </p:spPr>
        <p:txBody>
          <a:bodyPr/>
          <a:lstStyle/>
          <a:p>
            <a:r>
              <a:rPr lang="en-US" sz="5400" cap="none" dirty="0">
                <a:latin typeface="Arial Black" panose="020B0A04020102020204" pitchFamily="34" charset="0"/>
              </a:rPr>
              <a:t>Environment Monitor</a:t>
            </a:r>
            <a:endParaRPr lang="en-BD" sz="5400" cap="none" dirty="0">
              <a:latin typeface="Arial Black" panose="020B0A04020102020204" pitchFamily="34" charset="0"/>
            </a:endParaRPr>
          </a:p>
        </p:txBody>
      </p:sp>
      <p:sp>
        <p:nvSpPr>
          <p:cNvPr id="11" name="Subtitle 2">
            <a:extLst>
              <a:ext uri="{FF2B5EF4-FFF2-40B4-BE49-F238E27FC236}">
                <a16:creationId xmlns:a16="http://schemas.microsoft.com/office/drawing/2014/main" id="{6D4ABD83-8F2E-FD4E-B18C-2299D6E2E152}"/>
              </a:ext>
            </a:extLst>
          </p:cNvPr>
          <p:cNvSpPr txBox="1">
            <a:spLocks/>
          </p:cNvSpPr>
          <p:nvPr/>
        </p:nvSpPr>
        <p:spPr>
          <a:xfrm>
            <a:off x="4884528" y="2986284"/>
            <a:ext cx="3033537" cy="885432"/>
          </a:xfrm>
          <a:prstGeom prst="rect">
            <a:avLst/>
          </a:prstGeom>
        </p:spPr>
        <p:txBody>
          <a:bodyPr vert="horz" lIns="91440" tIns="45720" rIns="91440" bIns="45720" rtlCol="0">
            <a:normAutofit/>
          </a:bodyPr>
          <a:lstStyle>
            <a:lvl1pPr marL="0" indent="0" algn="ctr" defTabSz="914400" rtl="0" eaLnBrk="1" latinLnBrk="0" hangingPunct="1">
              <a:lnSpc>
                <a:spcPct val="100000"/>
              </a:lnSpc>
              <a:spcBef>
                <a:spcPts val="0"/>
              </a:spcBef>
              <a:spcAft>
                <a:spcPts val="0"/>
              </a:spcAft>
              <a:buClr>
                <a:schemeClr val="tx1">
                  <a:lumMod val="85000"/>
                  <a:lumOff val="15000"/>
                </a:schemeClr>
              </a:buClr>
              <a:buFont typeface="Garamond" pitchFamily="18" charset="0"/>
              <a:buNone/>
              <a:defRPr sz="1600" kern="1200" spc="80" baseline="0">
                <a:solidFill>
                  <a:schemeClr val="tx1"/>
                </a:solidFill>
                <a:latin typeface="+mn-lt"/>
                <a:ea typeface="+mn-ea"/>
                <a:cs typeface="+mn-cs"/>
              </a:defRPr>
            </a:lvl1pPr>
            <a:lvl2pPr marL="4572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2pPr>
            <a:lvl3pPr marL="9144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3pPr>
            <a:lvl4pPr marL="13716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4pPr>
            <a:lvl5pPr marL="18288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5pPr>
            <a:lvl6pPr marL="22860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8pPr>
            <a:lvl9pPr marL="36576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9pPr>
          </a:lstStyle>
          <a:p>
            <a:r>
              <a:rPr lang="en-BD" cap="small" dirty="0"/>
              <a:t>Submitted by – Group</a:t>
            </a:r>
            <a:r>
              <a:rPr lang="en-US" cap="small" dirty="0"/>
              <a:t> 1</a:t>
            </a:r>
          </a:p>
          <a:p>
            <a:r>
              <a:rPr lang="en-US" cap="small" dirty="0"/>
              <a:t>Section – C1</a:t>
            </a:r>
          </a:p>
          <a:p>
            <a:endParaRPr lang="en-BD" sz="2800" cap="small" dirty="0"/>
          </a:p>
        </p:txBody>
      </p:sp>
      <p:sp>
        <p:nvSpPr>
          <p:cNvPr id="13" name="Slide Number Placeholder 12">
            <a:extLst>
              <a:ext uri="{FF2B5EF4-FFF2-40B4-BE49-F238E27FC236}">
                <a16:creationId xmlns:a16="http://schemas.microsoft.com/office/drawing/2014/main" id="{DB74ABDA-11C0-7C43-8041-3445AA6819AB}"/>
              </a:ext>
            </a:extLst>
          </p:cNvPr>
          <p:cNvSpPr>
            <a:spLocks noGrp="1"/>
          </p:cNvSpPr>
          <p:nvPr>
            <p:ph type="sldNum" sz="quarter" idx="12"/>
          </p:nvPr>
        </p:nvSpPr>
        <p:spPr>
          <a:xfrm>
            <a:off x="8606919" y="5631180"/>
            <a:ext cx="2111881" cy="228600"/>
          </a:xfrm>
        </p:spPr>
        <p:txBody>
          <a:bodyPr/>
          <a:lstStyle/>
          <a:p>
            <a:fld id="{E9C29D53-9981-884B-B5B6-B5743DF81FD1}" type="slidenum">
              <a:rPr lang="en-BD" smtClean="0"/>
              <a:t>1</a:t>
            </a:fld>
            <a:endParaRPr lang="en-BD"/>
          </a:p>
        </p:txBody>
      </p:sp>
      <p:graphicFrame>
        <p:nvGraphicFramePr>
          <p:cNvPr id="15" name="Table 16">
            <a:extLst>
              <a:ext uri="{FF2B5EF4-FFF2-40B4-BE49-F238E27FC236}">
                <a16:creationId xmlns:a16="http://schemas.microsoft.com/office/drawing/2014/main" id="{F16F1EAE-B3CC-C3FA-450F-8853C3F52F43}"/>
              </a:ext>
            </a:extLst>
          </p:cNvPr>
          <p:cNvGraphicFramePr>
            <a:graphicFrameLocks noGrp="1"/>
          </p:cNvGraphicFramePr>
          <p:nvPr>
            <p:extLst>
              <p:ext uri="{D42A27DB-BD31-4B8C-83A1-F6EECF244321}">
                <p14:modId xmlns:p14="http://schemas.microsoft.com/office/powerpoint/2010/main" val="1810788873"/>
              </p:ext>
            </p:extLst>
          </p:nvPr>
        </p:nvGraphicFramePr>
        <p:xfrm>
          <a:off x="2242233" y="3760606"/>
          <a:ext cx="8128000" cy="1854200"/>
        </p:xfrm>
        <a:graphic>
          <a:graphicData uri="http://schemas.openxmlformats.org/drawingml/2006/table">
            <a:tbl>
              <a:tblPr firstRow="1" bandRow="1">
                <a:tableStyleId>{9D7B26C5-4107-4FEC-AEDC-1716B250A1EF}</a:tableStyleId>
              </a:tblPr>
              <a:tblGrid>
                <a:gridCol w="4064000">
                  <a:extLst>
                    <a:ext uri="{9D8B030D-6E8A-4147-A177-3AD203B41FA5}">
                      <a16:colId xmlns:a16="http://schemas.microsoft.com/office/drawing/2014/main" val="2050246005"/>
                    </a:ext>
                  </a:extLst>
                </a:gridCol>
                <a:gridCol w="4064000">
                  <a:extLst>
                    <a:ext uri="{9D8B030D-6E8A-4147-A177-3AD203B41FA5}">
                      <a16:colId xmlns:a16="http://schemas.microsoft.com/office/drawing/2014/main" val="3206015064"/>
                    </a:ext>
                  </a:extLst>
                </a:gridCol>
              </a:tblGrid>
              <a:tr h="370840">
                <a:tc>
                  <a:txBody>
                    <a:bodyPr/>
                    <a:lstStyle/>
                    <a:p>
                      <a:pPr algn="ctr"/>
                      <a:r>
                        <a:rPr lang="en-US" b="1" dirty="0"/>
                        <a:t>Name</a:t>
                      </a:r>
                    </a:p>
                  </a:txBody>
                  <a:tcPr/>
                </a:tc>
                <a:tc>
                  <a:txBody>
                    <a:bodyPr/>
                    <a:lstStyle/>
                    <a:p>
                      <a:pPr algn="ctr"/>
                      <a:r>
                        <a:rPr lang="en-US" b="1" dirty="0"/>
                        <a:t>Student ID</a:t>
                      </a:r>
                    </a:p>
                  </a:txBody>
                  <a:tcPr/>
                </a:tc>
                <a:extLst>
                  <a:ext uri="{0D108BD9-81ED-4DB2-BD59-A6C34878D82A}">
                    <a16:rowId xmlns:a16="http://schemas.microsoft.com/office/drawing/2014/main" val="3705483153"/>
                  </a:ext>
                </a:extLst>
              </a:tr>
              <a:tr h="370840">
                <a:tc>
                  <a:txBody>
                    <a:bodyPr/>
                    <a:lstStyle/>
                    <a:p>
                      <a:pPr algn="ctr"/>
                      <a:r>
                        <a:rPr lang="en-US" sz="1800" b="0" i="0" kern="1200" dirty="0" err="1">
                          <a:solidFill>
                            <a:schemeClr val="tx1"/>
                          </a:solidFill>
                          <a:effectLst/>
                          <a:latin typeface="+mn-lt"/>
                          <a:ea typeface="+mn-ea"/>
                          <a:cs typeface="+mn-cs"/>
                        </a:rPr>
                        <a:t>Ashrafia</a:t>
                      </a:r>
                      <a:r>
                        <a:rPr lang="en-US" sz="1800" b="0" i="0" kern="1200" dirty="0">
                          <a:solidFill>
                            <a:schemeClr val="tx1"/>
                          </a:solidFill>
                          <a:effectLst/>
                          <a:latin typeface="+mn-lt"/>
                          <a:ea typeface="+mn-ea"/>
                          <a:cs typeface="+mn-cs"/>
                        </a:rPr>
                        <a:t> </a:t>
                      </a:r>
                      <a:r>
                        <a:rPr lang="en-US" sz="1800" b="0" i="0" kern="1200" dirty="0" err="1">
                          <a:solidFill>
                            <a:schemeClr val="tx1"/>
                          </a:solidFill>
                          <a:effectLst/>
                          <a:latin typeface="+mn-lt"/>
                          <a:ea typeface="+mn-ea"/>
                          <a:cs typeface="+mn-cs"/>
                        </a:rPr>
                        <a:t>Khanom</a:t>
                      </a:r>
                      <a:endParaRPr lang="en-US" dirty="0"/>
                    </a:p>
                  </a:txBody>
                  <a:tcPr/>
                </a:tc>
                <a:tc>
                  <a:txBody>
                    <a:bodyPr/>
                    <a:lstStyle/>
                    <a:p>
                      <a:pPr algn="ctr"/>
                      <a:r>
                        <a:rPr lang="en-US" dirty="0"/>
                        <a:t>1706131</a:t>
                      </a:r>
                    </a:p>
                  </a:txBody>
                  <a:tcPr/>
                </a:tc>
                <a:extLst>
                  <a:ext uri="{0D108BD9-81ED-4DB2-BD59-A6C34878D82A}">
                    <a16:rowId xmlns:a16="http://schemas.microsoft.com/office/drawing/2014/main" val="1252793919"/>
                  </a:ext>
                </a:extLst>
              </a:tr>
              <a:tr h="370840">
                <a:tc>
                  <a:txBody>
                    <a:bodyPr/>
                    <a:lstStyle/>
                    <a:p>
                      <a:pPr algn="ctr"/>
                      <a:r>
                        <a:rPr lang="en-US" sz="1800" b="0" i="0" kern="1200" dirty="0" err="1">
                          <a:solidFill>
                            <a:schemeClr val="tx1"/>
                          </a:solidFill>
                          <a:effectLst/>
                          <a:latin typeface="+mn-lt"/>
                          <a:ea typeface="+mn-ea"/>
                          <a:cs typeface="+mn-cs"/>
                        </a:rPr>
                        <a:t>Fariha</a:t>
                      </a:r>
                      <a:r>
                        <a:rPr lang="en-US" sz="1800" b="0" i="0" kern="1200" dirty="0">
                          <a:solidFill>
                            <a:schemeClr val="tx1"/>
                          </a:solidFill>
                          <a:effectLst/>
                          <a:latin typeface="+mn-lt"/>
                          <a:ea typeface="+mn-ea"/>
                          <a:cs typeface="+mn-cs"/>
                        </a:rPr>
                        <a:t> </a:t>
                      </a:r>
                      <a:r>
                        <a:rPr lang="en-US" sz="1800" b="0" i="0" kern="1200" dirty="0" err="1">
                          <a:solidFill>
                            <a:schemeClr val="tx1"/>
                          </a:solidFill>
                          <a:effectLst/>
                          <a:latin typeface="+mn-lt"/>
                          <a:ea typeface="+mn-ea"/>
                          <a:cs typeface="+mn-cs"/>
                        </a:rPr>
                        <a:t>Ferdousi</a:t>
                      </a:r>
                      <a:r>
                        <a:rPr lang="en-US" sz="1800" b="0" i="0" kern="1200" dirty="0">
                          <a:solidFill>
                            <a:schemeClr val="tx1"/>
                          </a:solidFill>
                          <a:effectLst/>
                          <a:latin typeface="+mn-lt"/>
                          <a:ea typeface="+mn-ea"/>
                          <a:cs typeface="+mn-cs"/>
                        </a:rPr>
                        <a:t> Khan</a:t>
                      </a:r>
                      <a:endParaRPr lang="en-US" dirty="0"/>
                    </a:p>
                  </a:txBody>
                  <a:tcPr/>
                </a:tc>
                <a:tc>
                  <a:txBody>
                    <a:bodyPr/>
                    <a:lstStyle/>
                    <a:p>
                      <a:pPr algn="ctr"/>
                      <a:r>
                        <a:rPr lang="en-US" dirty="0"/>
                        <a:t>1706143</a:t>
                      </a:r>
                    </a:p>
                  </a:txBody>
                  <a:tcPr/>
                </a:tc>
                <a:extLst>
                  <a:ext uri="{0D108BD9-81ED-4DB2-BD59-A6C34878D82A}">
                    <a16:rowId xmlns:a16="http://schemas.microsoft.com/office/drawing/2014/main" val="353245423"/>
                  </a:ext>
                </a:extLst>
              </a:tr>
              <a:tr h="370840">
                <a:tc>
                  <a:txBody>
                    <a:bodyPr/>
                    <a:lstStyle/>
                    <a:p>
                      <a:pPr algn="ctr"/>
                      <a:r>
                        <a:rPr lang="en-US" sz="1800" b="0" i="0" kern="1200" dirty="0" err="1">
                          <a:solidFill>
                            <a:schemeClr val="tx1"/>
                          </a:solidFill>
                          <a:effectLst/>
                          <a:latin typeface="+mn-lt"/>
                          <a:ea typeface="+mn-ea"/>
                          <a:cs typeface="+mn-cs"/>
                        </a:rPr>
                        <a:t>Samiha</a:t>
                      </a:r>
                      <a:r>
                        <a:rPr lang="en-US" sz="1800" b="0" i="0" kern="1200" dirty="0">
                          <a:solidFill>
                            <a:schemeClr val="tx1"/>
                          </a:solidFill>
                          <a:effectLst/>
                          <a:latin typeface="+mn-lt"/>
                          <a:ea typeface="+mn-ea"/>
                          <a:cs typeface="+mn-cs"/>
                        </a:rPr>
                        <a:t> Tahsin</a:t>
                      </a:r>
                      <a:endParaRPr lang="en-US" dirty="0"/>
                    </a:p>
                  </a:txBody>
                  <a:tcPr/>
                </a:tc>
                <a:tc>
                  <a:txBody>
                    <a:bodyPr/>
                    <a:lstStyle/>
                    <a:p>
                      <a:pPr algn="ctr"/>
                      <a:r>
                        <a:rPr lang="en-US" dirty="0"/>
                        <a:t>1706147</a:t>
                      </a:r>
                    </a:p>
                  </a:txBody>
                  <a:tcPr/>
                </a:tc>
                <a:extLst>
                  <a:ext uri="{0D108BD9-81ED-4DB2-BD59-A6C34878D82A}">
                    <a16:rowId xmlns:a16="http://schemas.microsoft.com/office/drawing/2014/main" val="2396120213"/>
                  </a:ext>
                </a:extLst>
              </a:tr>
              <a:tr h="370840">
                <a:tc>
                  <a:txBody>
                    <a:bodyPr/>
                    <a:lstStyle/>
                    <a:p>
                      <a:pPr algn="ctr"/>
                      <a:r>
                        <a:rPr lang="en-US" sz="1800" b="0" i="0" kern="1200" dirty="0">
                          <a:solidFill>
                            <a:schemeClr val="tx1"/>
                          </a:solidFill>
                          <a:effectLst/>
                          <a:latin typeface="+mn-lt"/>
                          <a:ea typeface="+mn-ea"/>
                          <a:cs typeface="+mn-cs"/>
                        </a:rPr>
                        <a:t>Nausin Tabassum Kudrot</a:t>
                      </a:r>
                      <a:endParaRPr lang="en-US" dirty="0"/>
                    </a:p>
                  </a:txBody>
                  <a:tcPr/>
                </a:tc>
                <a:tc>
                  <a:txBody>
                    <a:bodyPr/>
                    <a:lstStyle/>
                    <a:p>
                      <a:pPr algn="ctr"/>
                      <a:r>
                        <a:rPr lang="en-US" dirty="0"/>
                        <a:t>1706158</a:t>
                      </a:r>
                    </a:p>
                  </a:txBody>
                  <a:tcPr/>
                </a:tc>
                <a:extLst>
                  <a:ext uri="{0D108BD9-81ED-4DB2-BD59-A6C34878D82A}">
                    <a16:rowId xmlns:a16="http://schemas.microsoft.com/office/drawing/2014/main" val="1941600375"/>
                  </a:ext>
                </a:extLst>
              </a:tr>
            </a:tbl>
          </a:graphicData>
        </a:graphic>
      </p:graphicFrame>
      <p:pic>
        <p:nvPicPr>
          <p:cNvPr id="24" name="Audio 23">
            <a:hlinkClick r:id="" action="ppaction://media"/>
            <a:extLst>
              <a:ext uri="{FF2B5EF4-FFF2-40B4-BE49-F238E27FC236}">
                <a16:creationId xmlns:a16="http://schemas.microsoft.com/office/drawing/2014/main" id="{AC25A475-3B8D-951A-1316-06837CB8008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778246567"/>
      </p:ext>
    </p:extLst>
  </p:cSld>
  <p:clrMapOvr>
    <a:masterClrMapping/>
  </p:clrMapOvr>
  <mc:AlternateContent xmlns:mc="http://schemas.openxmlformats.org/markup-compatibility/2006" xmlns:p14="http://schemas.microsoft.com/office/powerpoint/2010/main">
    <mc:Choice Requires="p14">
      <p:transition spd="slow" p14:dur="2000" advTm="6397"/>
    </mc:Choice>
    <mc:Fallback xmlns="">
      <p:transition spd="slow" advTm="63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7F02C-1EFF-7D4C-B45F-42F0E37BA579}"/>
              </a:ext>
            </a:extLst>
          </p:cNvPr>
          <p:cNvSpPr>
            <a:spLocks noGrp="1"/>
          </p:cNvSpPr>
          <p:nvPr>
            <p:ph type="title"/>
          </p:nvPr>
        </p:nvSpPr>
        <p:spPr/>
        <p:txBody>
          <a:bodyPr>
            <a:normAutofit/>
          </a:bodyPr>
          <a:lstStyle/>
          <a:p>
            <a:r>
              <a:rPr lang="en-US" dirty="0"/>
              <a:t>5. Analysis and Evaluation</a:t>
            </a:r>
            <a:endParaRPr lang="en-BD" dirty="0"/>
          </a:p>
        </p:txBody>
      </p:sp>
      <p:sp>
        <p:nvSpPr>
          <p:cNvPr id="3" name="Content Placeholder 2">
            <a:extLst>
              <a:ext uri="{FF2B5EF4-FFF2-40B4-BE49-F238E27FC236}">
                <a16:creationId xmlns:a16="http://schemas.microsoft.com/office/drawing/2014/main" id="{9A5CCD3A-D4B0-7B41-958D-971CA047A6CD}"/>
              </a:ext>
            </a:extLst>
          </p:cNvPr>
          <p:cNvSpPr>
            <a:spLocks noGrp="1"/>
          </p:cNvSpPr>
          <p:nvPr>
            <p:ph idx="1"/>
          </p:nvPr>
        </p:nvSpPr>
        <p:spPr/>
        <p:txBody>
          <a:bodyPr>
            <a:normAutofit/>
          </a:bodyPr>
          <a:lstStyle/>
          <a:p>
            <a:r>
              <a:rPr lang="en-US" sz="3200" dirty="0"/>
              <a:t>5.1 Novelty</a:t>
            </a:r>
          </a:p>
          <a:p>
            <a:r>
              <a:rPr lang="en-US" sz="3200" dirty="0"/>
              <a:t>5.2 </a:t>
            </a:r>
            <a:r>
              <a:rPr lang="en-GB" sz="3200" dirty="0"/>
              <a:t>Project Management and Cost Analysis</a:t>
            </a:r>
            <a:endParaRPr lang="en-US" sz="3200" dirty="0"/>
          </a:p>
          <a:p>
            <a:r>
              <a:rPr lang="en-GB" sz="3200" dirty="0"/>
              <a:t>5.3 Practical Considerations of the Design</a:t>
            </a:r>
          </a:p>
          <a:p>
            <a:r>
              <a:rPr lang="en-GB" sz="3200" dirty="0"/>
              <a:t>5.4 Assessment of the Impact of the Project </a:t>
            </a:r>
          </a:p>
          <a:p>
            <a:r>
              <a:rPr lang="en-US" sz="3200" dirty="0"/>
              <a:t>5.5 Evaluation of the Sustainability </a:t>
            </a:r>
            <a:endParaRPr lang="en-BD" sz="3200" dirty="0"/>
          </a:p>
        </p:txBody>
      </p:sp>
      <p:sp>
        <p:nvSpPr>
          <p:cNvPr id="6" name="Slide Number Placeholder 5">
            <a:extLst>
              <a:ext uri="{FF2B5EF4-FFF2-40B4-BE49-F238E27FC236}">
                <a16:creationId xmlns:a16="http://schemas.microsoft.com/office/drawing/2014/main" id="{E585F763-F781-F043-808B-881C1C3AFE55}"/>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10</a:t>
            </a:fld>
            <a:endParaRPr lang="en-BD"/>
          </a:p>
        </p:txBody>
      </p:sp>
      <p:sp>
        <p:nvSpPr>
          <p:cNvPr id="9" name="Date Placeholder 5">
            <a:extLst>
              <a:ext uri="{FF2B5EF4-FFF2-40B4-BE49-F238E27FC236}">
                <a16:creationId xmlns:a16="http://schemas.microsoft.com/office/drawing/2014/main" id="{C602F4CA-DD7B-CF49-91E1-C48A0A6688A2}"/>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10" name="Footer Placeholder 6">
            <a:extLst>
              <a:ext uri="{FF2B5EF4-FFF2-40B4-BE49-F238E27FC236}">
                <a16:creationId xmlns:a16="http://schemas.microsoft.com/office/drawing/2014/main" id="{1B64B1C5-C192-DE4C-902D-771BC68213A6}"/>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11" name="TextBox 10">
            <a:extLst>
              <a:ext uri="{FF2B5EF4-FFF2-40B4-BE49-F238E27FC236}">
                <a16:creationId xmlns:a16="http://schemas.microsoft.com/office/drawing/2014/main" id="{D4290773-DEB7-F8A5-0DDE-98A3B08ED6E1}"/>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1706131</a:t>
            </a:r>
            <a:endParaRPr lang="en-GB" i="1" dirty="0">
              <a:solidFill>
                <a:srgbClr val="FFFF00"/>
              </a:solidFill>
              <a:latin typeface="Arial Narrow" panose="020B0606020202030204" pitchFamily="34" charset="0"/>
            </a:endParaRPr>
          </a:p>
        </p:txBody>
      </p:sp>
      <p:pic>
        <p:nvPicPr>
          <p:cNvPr id="8" name="Audio 7">
            <a:hlinkClick r:id="" action="ppaction://media"/>
            <a:extLst>
              <a:ext uri="{FF2B5EF4-FFF2-40B4-BE49-F238E27FC236}">
                <a16:creationId xmlns:a16="http://schemas.microsoft.com/office/drawing/2014/main" id="{D7FCD7DF-5E51-6AE2-573B-1DDCAEC879D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4287483532"/>
      </p:ext>
    </p:extLst>
  </p:cSld>
  <p:clrMapOvr>
    <a:masterClrMapping/>
  </p:clrMapOvr>
  <mc:AlternateContent xmlns:mc="http://schemas.openxmlformats.org/markup-compatibility/2006" xmlns:p14="http://schemas.microsoft.com/office/powerpoint/2010/main">
    <mc:Choice Requires="p14">
      <p:transition spd="slow" p14:dur="2000" advTm="3411"/>
    </mc:Choice>
    <mc:Fallback xmlns="">
      <p:transition spd="slow" advTm="34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2C672-E565-34D9-BD41-B504F1B7D6BA}"/>
              </a:ext>
            </a:extLst>
          </p:cNvPr>
          <p:cNvSpPr>
            <a:spLocks noGrp="1"/>
          </p:cNvSpPr>
          <p:nvPr>
            <p:ph type="title"/>
          </p:nvPr>
        </p:nvSpPr>
        <p:spPr/>
        <p:txBody>
          <a:bodyPr>
            <a:normAutofit/>
          </a:bodyPr>
          <a:lstStyle/>
          <a:p>
            <a:r>
              <a:rPr lang="en-US" sz="4400" dirty="0"/>
              <a:t>5.1 Novelty</a:t>
            </a:r>
            <a:endParaRPr lang="en-GB" dirty="0"/>
          </a:p>
        </p:txBody>
      </p:sp>
      <p:sp>
        <p:nvSpPr>
          <p:cNvPr id="3" name="Content Placeholder 2">
            <a:extLst>
              <a:ext uri="{FF2B5EF4-FFF2-40B4-BE49-F238E27FC236}">
                <a16:creationId xmlns:a16="http://schemas.microsoft.com/office/drawing/2014/main" id="{624FE627-4B30-BCAF-2060-4ABCF5611A36}"/>
              </a:ext>
            </a:extLst>
          </p:cNvPr>
          <p:cNvSpPr>
            <a:spLocks noGrp="1"/>
          </p:cNvSpPr>
          <p:nvPr>
            <p:ph idx="1"/>
          </p:nvPr>
        </p:nvSpPr>
        <p:spPr/>
        <p:txBody>
          <a:bodyPr/>
          <a:lstStyle/>
          <a:p>
            <a:r>
              <a:rPr lang="en-GB" dirty="0"/>
              <a:t>Data is uploaded in web server</a:t>
            </a:r>
          </a:p>
          <a:p>
            <a:r>
              <a:rPr lang="en-GB" dirty="0"/>
              <a:t>Text message is sent for updated data</a:t>
            </a:r>
          </a:p>
          <a:p>
            <a:r>
              <a:rPr lang="en-GB" dirty="0"/>
              <a:t>The entire model is powered by rechargeable battery</a:t>
            </a:r>
          </a:p>
          <a:p>
            <a:r>
              <a:rPr lang="en-GB" dirty="0"/>
              <a:t>The battery can be recharged using solar panel.</a:t>
            </a:r>
          </a:p>
        </p:txBody>
      </p:sp>
      <p:sp>
        <p:nvSpPr>
          <p:cNvPr id="4" name="Slide Number Placeholder 3">
            <a:extLst>
              <a:ext uri="{FF2B5EF4-FFF2-40B4-BE49-F238E27FC236}">
                <a16:creationId xmlns:a16="http://schemas.microsoft.com/office/drawing/2014/main" id="{D39777CD-4032-360E-7A48-7FE9636D077A}"/>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11</a:t>
            </a:fld>
            <a:endParaRPr lang="en-BD"/>
          </a:p>
        </p:txBody>
      </p:sp>
      <p:sp>
        <p:nvSpPr>
          <p:cNvPr id="5" name="Date Placeholder 4">
            <a:extLst>
              <a:ext uri="{FF2B5EF4-FFF2-40B4-BE49-F238E27FC236}">
                <a16:creationId xmlns:a16="http://schemas.microsoft.com/office/drawing/2014/main" id="{A253DE9F-9C2B-2286-EFD9-A8CBE2B41F3C}"/>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6" name="Footer Placeholder 5">
            <a:extLst>
              <a:ext uri="{FF2B5EF4-FFF2-40B4-BE49-F238E27FC236}">
                <a16:creationId xmlns:a16="http://schemas.microsoft.com/office/drawing/2014/main" id="{8DBF744D-9F67-FA7D-0591-CA5EA3B57C12}"/>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7" name="TextBox 6">
            <a:extLst>
              <a:ext uri="{FF2B5EF4-FFF2-40B4-BE49-F238E27FC236}">
                <a16:creationId xmlns:a16="http://schemas.microsoft.com/office/drawing/2014/main" id="{E0B6DBB1-0ECF-7E88-6A58-831B47A29F95}"/>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1706131</a:t>
            </a:r>
            <a:endParaRPr lang="en-GB" i="1" dirty="0">
              <a:solidFill>
                <a:srgbClr val="FFFF00"/>
              </a:solidFill>
              <a:latin typeface="Arial Narrow" panose="020B0606020202030204" pitchFamily="34" charset="0"/>
            </a:endParaRPr>
          </a:p>
        </p:txBody>
      </p:sp>
      <p:pic>
        <p:nvPicPr>
          <p:cNvPr id="11" name="Audio 10">
            <a:hlinkClick r:id="" action="ppaction://media"/>
            <a:extLst>
              <a:ext uri="{FF2B5EF4-FFF2-40B4-BE49-F238E27FC236}">
                <a16:creationId xmlns:a16="http://schemas.microsoft.com/office/drawing/2014/main" id="{784B22A5-8963-09FE-47F8-CB2182F04C7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16225420"/>
      </p:ext>
    </p:extLst>
  </p:cSld>
  <p:clrMapOvr>
    <a:masterClrMapping/>
  </p:clrMapOvr>
  <mc:AlternateContent xmlns:mc="http://schemas.openxmlformats.org/markup-compatibility/2006" xmlns:p14="http://schemas.microsoft.com/office/powerpoint/2010/main">
    <mc:Choice Requires="p14">
      <p:transition spd="slow" p14:dur="2000" advTm="3707"/>
    </mc:Choice>
    <mc:Fallback xmlns="">
      <p:transition spd="slow" advTm="37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9BEF3-D2DA-9CC8-851A-BD8282A9FDB2}"/>
              </a:ext>
            </a:extLst>
          </p:cNvPr>
          <p:cNvSpPr>
            <a:spLocks noGrp="1"/>
          </p:cNvSpPr>
          <p:nvPr>
            <p:ph type="title"/>
          </p:nvPr>
        </p:nvSpPr>
        <p:spPr/>
        <p:txBody>
          <a:bodyPr>
            <a:noAutofit/>
          </a:bodyPr>
          <a:lstStyle/>
          <a:p>
            <a:r>
              <a:rPr lang="en-US" sz="3600" dirty="0"/>
              <a:t>5.2 </a:t>
            </a:r>
            <a:r>
              <a:rPr lang="en-GB" sz="3600" dirty="0"/>
              <a:t>Project Management and Cost Analysis</a:t>
            </a:r>
            <a:br>
              <a:rPr lang="en-US" sz="3600" dirty="0"/>
            </a:br>
            <a:endParaRPr lang="en-GB" sz="3600" dirty="0"/>
          </a:p>
        </p:txBody>
      </p:sp>
      <p:sp>
        <p:nvSpPr>
          <p:cNvPr id="4" name="Slide Number Placeholder 3">
            <a:extLst>
              <a:ext uri="{FF2B5EF4-FFF2-40B4-BE49-F238E27FC236}">
                <a16:creationId xmlns:a16="http://schemas.microsoft.com/office/drawing/2014/main" id="{84DEC866-5C11-A00C-79F7-D1DCD6196C9E}"/>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12</a:t>
            </a:fld>
            <a:endParaRPr lang="en-BD"/>
          </a:p>
        </p:txBody>
      </p:sp>
      <p:sp>
        <p:nvSpPr>
          <p:cNvPr id="5" name="Date Placeholder 4">
            <a:extLst>
              <a:ext uri="{FF2B5EF4-FFF2-40B4-BE49-F238E27FC236}">
                <a16:creationId xmlns:a16="http://schemas.microsoft.com/office/drawing/2014/main" id="{D8205DCE-48C8-5F84-EABA-19093DF3428A}"/>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6" name="Footer Placeholder 5">
            <a:extLst>
              <a:ext uri="{FF2B5EF4-FFF2-40B4-BE49-F238E27FC236}">
                <a16:creationId xmlns:a16="http://schemas.microsoft.com/office/drawing/2014/main" id="{DA14AFA5-CCD1-4493-98C2-BBF361C3C94A}"/>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7" name="TextBox 6">
            <a:extLst>
              <a:ext uri="{FF2B5EF4-FFF2-40B4-BE49-F238E27FC236}">
                <a16:creationId xmlns:a16="http://schemas.microsoft.com/office/drawing/2014/main" id="{EBBBCD1C-83EE-59C6-1CFF-FBDC437E2AEC}"/>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1706131</a:t>
            </a:r>
            <a:endParaRPr lang="en-GB" i="1" dirty="0">
              <a:solidFill>
                <a:srgbClr val="FFFF00"/>
              </a:solidFill>
              <a:latin typeface="Arial Narrow" panose="020B0606020202030204" pitchFamily="34" charset="0"/>
            </a:endParaRPr>
          </a:p>
        </p:txBody>
      </p:sp>
      <p:pic>
        <p:nvPicPr>
          <p:cNvPr id="14" name="Content Placeholder 13" descr="Table&#10;&#10;Description automatically generated">
            <a:extLst>
              <a:ext uri="{FF2B5EF4-FFF2-40B4-BE49-F238E27FC236}">
                <a16:creationId xmlns:a16="http://schemas.microsoft.com/office/drawing/2014/main" id="{D61C7F41-5A1E-ACB1-79E4-022CB3DF35D3}"/>
              </a:ext>
            </a:extLst>
          </p:cNvPr>
          <p:cNvPicPr>
            <a:picLocks noGrp="1" noChangeAspect="1"/>
          </p:cNvPicPr>
          <p:nvPr>
            <p:ph idx="1"/>
          </p:nvPr>
        </p:nvPicPr>
        <p:blipFill>
          <a:blip r:embed="rId4"/>
          <a:stretch>
            <a:fillRect/>
          </a:stretch>
        </p:blipFill>
        <p:spPr>
          <a:xfrm>
            <a:off x="992837" y="1847468"/>
            <a:ext cx="10206327" cy="3163065"/>
          </a:xfrm>
        </p:spPr>
      </p:pic>
      <p:pic>
        <p:nvPicPr>
          <p:cNvPr id="16" name="Audio 15">
            <a:hlinkClick r:id="" action="ppaction://media"/>
            <a:extLst>
              <a:ext uri="{FF2B5EF4-FFF2-40B4-BE49-F238E27FC236}">
                <a16:creationId xmlns:a16="http://schemas.microsoft.com/office/drawing/2014/main" id="{2AB9F7C6-A6B0-D635-47FF-53A0EB0AC96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532769355"/>
      </p:ext>
    </p:extLst>
  </p:cSld>
  <p:clrMapOvr>
    <a:masterClrMapping/>
  </p:clrMapOvr>
  <mc:AlternateContent xmlns:mc="http://schemas.openxmlformats.org/markup-compatibility/2006" xmlns:p14="http://schemas.microsoft.com/office/powerpoint/2010/main">
    <mc:Choice Requires="p14">
      <p:transition spd="slow" p14:dur="2000" advTm="5021"/>
    </mc:Choice>
    <mc:Fallback xmlns="">
      <p:transition spd="slow" advTm="50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9BEF3-D2DA-9CC8-851A-BD8282A9FDB2}"/>
              </a:ext>
            </a:extLst>
          </p:cNvPr>
          <p:cNvSpPr>
            <a:spLocks noGrp="1"/>
          </p:cNvSpPr>
          <p:nvPr>
            <p:ph type="title"/>
          </p:nvPr>
        </p:nvSpPr>
        <p:spPr/>
        <p:txBody>
          <a:bodyPr>
            <a:noAutofit/>
          </a:bodyPr>
          <a:lstStyle/>
          <a:p>
            <a:r>
              <a:rPr lang="en-GB" sz="3600" dirty="0"/>
              <a:t>5.3 Practical Considerations of the Design</a:t>
            </a:r>
          </a:p>
        </p:txBody>
      </p:sp>
      <p:sp>
        <p:nvSpPr>
          <p:cNvPr id="3" name="Content Placeholder 2">
            <a:extLst>
              <a:ext uri="{FF2B5EF4-FFF2-40B4-BE49-F238E27FC236}">
                <a16:creationId xmlns:a16="http://schemas.microsoft.com/office/drawing/2014/main" id="{0DA08E16-584B-D72C-0B2C-E56CD66E8DDA}"/>
              </a:ext>
            </a:extLst>
          </p:cNvPr>
          <p:cNvSpPr>
            <a:spLocks noGrp="1"/>
          </p:cNvSpPr>
          <p:nvPr>
            <p:ph idx="1"/>
          </p:nvPr>
        </p:nvSpPr>
        <p:spPr/>
        <p:txBody>
          <a:bodyPr/>
          <a:lstStyle/>
          <a:p>
            <a:r>
              <a:rPr lang="en-GB" dirty="0"/>
              <a:t>No safety hazards </a:t>
            </a:r>
          </a:p>
          <a:p>
            <a:r>
              <a:rPr lang="en-GB" dirty="0"/>
              <a:t>Monitors environment Quality</a:t>
            </a:r>
          </a:p>
          <a:p>
            <a:r>
              <a:rPr lang="en-GB" dirty="0"/>
              <a:t>Solar powered so it power cost is less.</a:t>
            </a:r>
          </a:p>
        </p:txBody>
      </p:sp>
      <p:sp>
        <p:nvSpPr>
          <p:cNvPr id="4" name="Slide Number Placeholder 3">
            <a:extLst>
              <a:ext uri="{FF2B5EF4-FFF2-40B4-BE49-F238E27FC236}">
                <a16:creationId xmlns:a16="http://schemas.microsoft.com/office/drawing/2014/main" id="{84DEC866-5C11-A00C-79F7-D1DCD6196C9E}"/>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13</a:t>
            </a:fld>
            <a:endParaRPr lang="en-BD"/>
          </a:p>
        </p:txBody>
      </p:sp>
      <p:sp>
        <p:nvSpPr>
          <p:cNvPr id="5" name="Date Placeholder 4">
            <a:extLst>
              <a:ext uri="{FF2B5EF4-FFF2-40B4-BE49-F238E27FC236}">
                <a16:creationId xmlns:a16="http://schemas.microsoft.com/office/drawing/2014/main" id="{D8205DCE-48C8-5F84-EABA-19093DF3428A}"/>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6" name="Footer Placeholder 5">
            <a:extLst>
              <a:ext uri="{FF2B5EF4-FFF2-40B4-BE49-F238E27FC236}">
                <a16:creationId xmlns:a16="http://schemas.microsoft.com/office/drawing/2014/main" id="{DA14AFA5-CCD1-4493-98C2-BBF361C3C94A}"/>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8" name="TextBox 7">
            <a:extLst>
              <a:ext uri="{FF2B5EF4-FFF2-40B4-BE49-F238E27FC236}">
                <a16:creationId xmlns:a16="http://schemas.microsoft.com/office/drawing/2014/main" id="{9A7AAF14-4C45-EA35-A955-9D32512D23E4}"/>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1706131</a:t>
            </a:r>
            <a:endParaRPr lang="en-GB" i="1" dirty="0">
              <a:solidFill>
                <a:srgbClr val="FFFF00"/>
              </a:solidFill>
              <a:latin typeface="Arial Narrow" panose="020B0606020202030204" pitchFamily="34" charset="0"/>
            </a:endParaRPr>
          </a:p>
        </p:txBody>
      </p:sp>
      <p:pic>
        <p:nvPicPr>
          <p:cNvPr id="11" name="Audio 10">
            <a:hlinkClick r:id="" action="ppaction://media"/>
            <a:extLst>
              <a:ext uri="{FF2B5EF4-FFF2-40B4-BE49-F238E27FC236}">
                <a16:creationId xmlns:a16="http://schemas.microsoft.com/office/drawing/2014/main" id="{B21F7E6C-B4F4-2180-96BA-A1989CC0B44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361576288"/>
      </p:ext>
    </p:extLst>
  </p:cSld>
  <p:clrMapOvr>
    <a:masterClrMapping/>
  </p:clrMapOvr>
  <mc:AlternateContent xmlns:mc="http://schemas.openxmlformats.org/markup-compatibility/2006" xmlns:p14="http://schemas.microsoft.com/office/powerpoint/2010/main">
    <mc:Choice Requires="p14">
      <p:transition spd="slow" p14:dur="2000" advTm="4755"/>
    </mc:Choice>
    <mc:Fallback xmlns="">
      <p:transition spd="slow" advTm="47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9BEF3-D2DA-9CC8-851A-BD8282A9FDB2}"/>
              </a:ext>
            </a:extLst>
          </p:cNvPr>
          <p:cNvSpPr>
            <a:spLocks noGrp="1"/>
          </p:cNvSpPr>
          <p:nvPr>
            <p:ph type="title"/>
          </p:nvPr>
        </p:nvSpPr>
        <p:spPr/>
        <p:txBody>
          <a:bodyPr>
            <a:noAutofit/>
          </a:bodyPr>
          <a:lstStyle/>
          <a:p>
            <a:r>
              <a:rPr lang="en-GB" sz="3600" dirty="0"/>
              <a:t>5.4 Assessment of the Impact of the Project </a:t>
            </a:r>
          </a:p>
        </p:txBody>
      </p:sp>
      <p:sp>
        <p:nvSpPr>
          <p:cNvPr id="3" name="Content Placeholder 2">
            <a:extLst>
              <a:ext uri="{FF2B5EF4-FFF2-40B4-BE49-F238E27FC236}">
                <a16:creationId xmlns:a16="http://schemas.microsoft.com/office/drawing/2014/main" id="{0DA08E16-584B-D72C-0B2C-E56CD66E8DDA}"/>
              </a:ext>
            </a:extLst>
          </p:cNvPr>
          <p:cNvSpPr>
            <a:spLocks noGrp="1"/>
          </p:cNvSpPr>
          <p:nvPr>
            <p:ph idx="1"/>
          </p:nvPr>
        </p:nvSpPr>
        <p:spPr/>
        <p:txBody>
          <a:bodyPr/>
          <a:lstStyle/>
          <a:p>
            <a:r>
              <a:rPr lang="en-GB" dirty="0"/>
              <a:t>Monitors air quality </a:t>
            </a:r>
          </a:p>
          <a:p>
            <a:r>
              <a:rPr lang="en-GB" dirty="0"/>
              <a:t>So it can be used to detect the degree of pollution of the environment</a:t>
            </a:r>
          </a:p>
          <a:p>
            <a:r>
              <a:rPr lang="en-GB" dirty="0"/>
              <a:t>Environmental condition of a certain place can be assessed.</a:t>
            </a:r>
          </a:p>
        </p:txBody>
      </p:sp>
      <p:sp>
        <p:nvSpPr>
          <p:cNvPr id="4" name="Slide Number Placeholder 3">
            <a:extLst>
              <a:ext uri="{FF2B5EF4-FFF2-40B4-BE49-F238E27FC236}">
                <a16:creationId xmlns:a16="http://schemas.microsoft.com/office/drawing/2014/main" id="{84DEC866-5C11-A00C-79F7-D1DCD6196C9E}"/>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14</a:t>
            </a:fld>
            <a:endParaRPr lang="en-BD"/>
          </a:p>
        </p:txBody>
      </p:sp>
      <p:sp>
        <p:nvSpPr>
          <p:cNvPr id="5" name="Date Placeholder 4">
            <a:extLst>
              <a:ext uri="{FF2B5EF4-FFF2-40B4-BE49-F238E27FC236}">
                <a16:creationId xmlns:a16="http://schemas.microsoft.com/office/drawing/2014/main" id="{D8205DCE-48C8-5F84-EABA-19093DF3428A}"/>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6" name="Footer Placeholder 5">
            <a:extLst>
              <a:ext uri="{FF2B5EF4-FFF2-40B4-BE49-F238E27FC236}">
                <a16:creationId xmlns:a16="http://schemas.microsoft.com/office/drawing/2014/main" id="{DA14AFA5-CCD1-4493-98C2-BBF361C3C94A}"/>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8" name="TextBox 7">
            <a:extLst>
              <a:ext uri="{FF2B5EF4-FFF2-40B4-BE49-F238E27FC236}">
                <a16:creationId xmlns:a16="http://schemas.microsoft.com/office/drawing/2014/main" id="{EF58B718-7F3C-3ADD-2AD1-559848874AE0}"/>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1706131</a:t>
            </a:r>
            <a:endParaRPr lang="en-GB" i="1" dirty="0">
              <a:solidFill>
                <a:srgbClr val="FFFF00"/>
              </a:solidFill>
              <a:latin typeface="Arial Narrow" panose="020B0606020202030204" pitchFamily="34" charset="0"/>
            </a:endParaRPr>
          </a:p>
        </p:txBody>
      </p:sp>
      <p:pic>
        <p:nvPicPr>
          <p:cNvPr id="11" name="Audio 10">
            <a:hlinkClick r:id="" action="ppaction://media"/>
            <a:extLst>
              <a:ext uri="{FF2B5EF4-FFF2-40B4-BE49-F238E27FC236}">
                <a16:creationId xmlns:a16="http://schemas.microsoft.com/office/drawing/2014/main" id="{B116E110-1C36-990B-CDDD-AD9586FFB6A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149217074"/>
      </p:ext>
    </p:extLst>
  </p:cSld>
  <p:clrMapOvr>
    <a:masterClrMapping/>
  </p:clrMapOvr>
  <mc:AlternateContent xmlns:mc="http://schemas.openxmlformats.org/markup-compatibility/2006" xmlns:p14="http://schemas.microsoft.com/office/powerpoint/2010/main">
    <mc:Choice Requires="p14">
      <p:transition spd="slow" p14:dur="2000" advTm="7140"/>
    </mc:Choice>
    <mc:Fallback xmlns="">
      <p:transition spd="slow" advTm="71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050AC-A28B-BFBC-FBA4-9DE600AE3A7D}"/>
              </a:ext>
            </a:extLst>
          </p:cNvPr>
          <p:cNvSpPr>
            <a:spLocks noGrp="1"/>
          </p:cNvSpPr>
          <p:nvPr>
            <p:ph type="title"/>
          </p:nvPr>
        </p:nvSpPr>
        <p:spPr/>
        <p:txBody>
          <a:bodyPr/>
          <a:lstStyle/>
          <a:p>
            <a:r>
              <a:rPr lang="en-GB" dirty="0"/>
              <a:t>5.5 Evaluation of the Sustainability </a:t>
            </a:r>
          </a:p>
        </p:txBody>
      </p:sp>
      <p:sp>
        <p:nvSpPr>
          <p:cNvPr id="3" name="Content Placeholder 2">
            <a:extLst>
              <a:ext uri="{FF2B5EF4-FFF2-40B4-BE49-F238E27FC236}">
                <a16:creationId xmlns:a16="http://schemas.microsoft.com/office/drawing/2014/main" id="{8ADF71AF-DB81-A1C1-3DD7-359C91B48405}"/>
              </a:ext>
            </a:extLst>
          </p:cNvPr>
          <p:cNvSpPr>
            <a:spLocks noGrp="1"/>
          </p:cNvSpPr>
          <p:nvPr>
            <p:ph idx="1"/>
          </p:nvPr>
        </p:nvSpPr>
        <p:spPr/>
        <p:txBody>
          <a:bodyPr/>
          <a:lstStyle/>
          <a:p>
            <a:r>
              <a:rPr lang="en-GB" dirty="0"/>
              <a:t>The design is sustainable since it uses solar power to charge the battery</a:t>
            </a:r>
          </a:p>
          <a:p>
            <a:r>
              <a:rPr lang="en-GB" dirty="0"/>
              <a:t>It detects environment quality so it is useful for both society and environment</a:t>
            </a:r>
          </a:p>
        </p:txBody>
      </p:sp>
      <p:sp>
        <p:nvSpPr>
          <p:cNvPr id="4" name="Slide Number Placeholder 3">
            <a:extLst>
              <a:ext uri="{FF2B5EF4-FFF2-40B4-BE49-F238E27FC236}">
                <a16:creationId xmlns:a16="http://schemas.microsoft.com/office/drawing/2014/main" id="{0BF24355-A269-4C7E-7377-5CDD2E38905F}"/>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15</a:t>
            </a:fld>
            <a:endParaRPr lang="en-BD"/>
          </a:p>
        </p:txBody>
      </p:sp>
      <p:sp>
        <p:nvSpPr>
          <p:cNvPr id="5" name="Date Placeholder 4">
            <a:extLst>
              <a:ext uri="{FF2B5EF4-FFF2-40B4-BE49-F238E27FC236}">
                <a16:creationId xmlns:a16="http://schemas.microsoft.com/office/drawing/2014/main" id="{90DA1799-EACD-1A8B-5E85-A9FC657B0715}"/>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6" name="Footer Placeholder 5">
            <a:extLst>
              <a:ext uri="{FF2B5EF4-FFF2-40B4-BE49-F238E27FC236}">
                <a16:creationId xmlns:a16="http://schemas.microsoft.com/office/drawing/2014/main" id="{492A33B4-1A80-9EB5-5592-98F22D4A49B8}"/>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8" name="TextBox 7">
            <a:extLst>
              <a:ext uri="{FF2B5EF4-FFF2-40B4-BE49-F238E27FC236}">
                <a16:creationId xmlns:a16="http://schemas.microsoft.com/office/drawing/2014/main" id="{6672CFD0-6130-E23B-5F91-AD03A84FF4B0}"/>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1706131</a:t>
            </a:r>
            <a:endParaRPr lang="en-GB" i="1" dirty="0">
              <a:solidFill>
                <a:srgbClr val="FFFF00"/>
              </a:solidFill>
              <a:latin typeface="Arial Narrow" panose="020B0606020202030204" pitchFamily="34" charset="0"/>
            </a:endParaRPr>
          </a:p>
        </p:txBody>
      </p:sp>
      <p:pic>
        <p:nvPicPr>
          <p:cNvPr id="11" name="Audio 10">
            <a:hlinkClick r:id="" action="ppaction://media"/>
            <a:extLst>
              <a:ext uri="{FF2B5EF4-FFF2-40B4-BE49-F238E27FC236}">
                <a16:creationId xmlns:a16="http://schemas.microsoft.com/office/drawing/2014/main" id="{31DAA237-8AB0-1609-1251-2383D278B51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633352471"/>
      </p:ext>
    </p:extLst>
  </p:cSld>
  <p:clrMapOvr>
    <a:masterClrMapping/>
  </p:clrMapOvr>
  <mc:AlternateContent xmlns:mc="http://schemas.openxmlformats.org/markup-compatibility/2006" xmlns:p14="http://schemas.microsoft.com/office/powerpoint/2010/main">
    <mc:Choice Requires="p14">
      <p:transition spd="slow" p14:dur="2000" advTm="6246"/>
    </mc:Choice>
    <mc:Fallback xmlns="">
      <p:transition spd="slow" advTm="62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050AC-A28B-BFBC-FBA4-9DE600AE3A7D}"/>
              </a:ext>
            </a:extLst>
          </p:cNvPr>
          <p:cNvSpPr>
            <a:spLocks noGrp="1"/>
          </p:cNvSpPr>
          <p:nvPr>
            <p:ph type="title"/>
          </p:nvPr>
        </p:nvSpPr>
        <p:spPr/>
        <p:txBody>
          <a:bodyPr>
            <a:noAutofit/>
          </a:bodyPr>
          <a:lstStyle/>
          <a:p>
            <a:r>
              <a:rPr lang="en-GB" sz="3600" dirty="0"/>
              <a:t>6. Reflection on Individual and Team work </a:t>
            </a:r>
          </a:p>
        </p:txBody>
      </p:sp>
      <p:sp>
        <p:nvSpPr>
          <p:cNvPr id="3" name="Content Placeholder 2">
            <a:extLst>
              <a:ext uri="{FF2B5EF4-FFF2-40B4-BE49-F238E27FC236}">
                <a16:creationId xmlns:a16="http://schemas.microsoft.com/office/drawing/2014/main" id="{8ADF71AF-DB81-A1C1-3DD7-359C91B48405}"/>
              </a:ext>
            </a:extLst>
          </p:cNvPr>
          <p:cNvSpPr>
            <a:spLocks noGrp="1"/>
          </p:cNvSpPr>
          <p:nvPr>
            <p:ph idx="1"/>
          </p:nvPr>
        </p:nvSpPr>
        <p:spPr/>
        <p:txBody>
          <a:bodyPr>
            <a:normAutofit/>
          </a:bodyPr>
          <a:lstStyle/>
          <a:p>
            <a:pPr marL="0" indent="0">
              <a:buNone/>
            </a:pPr>
            <a:r>
              <a:rPr lang="en-GB" sz="2800" dirty="0"/>
              <a:t>6.1  Individual Contribution of Each Member</a:t>
            </a:r>
          </a:p>
          <a:p>
            <a:pPr marL="0" indent="0">
              <a:buNone/>
            </a:pPr>
            <a:r>
              <a:rPr lang="en-GB" sz="2800" dirty="0"/>
              <a:t>6.2  Mode of </a:t>
            </a:r>
            <a:r>
              <a:rPr lang="en-GB" sz="2800" dirty="0" err="1"/>
              <a:t>TeamWork</a:t>
            </a:r>
            <a:endParaRPr lang="en-GB" sz="2800" dirty="0"/>
          </a:p>
          <a:p>
            <a:pPr marL="0" indent="0">
              <a:buNone/>
            </a:pPr>
            <a:r>
              <a:rPr lang="en-GB" sz="2800" dirty="0"/>
              <a:t>6.3  Diversity Statement of Team</a:t>
            </a:r>
          </a:p>
          <a:p>
            <a:pPr marL="0" indent="0">
              <a:buNone/>
            </a:pPr>
            <a:r>
              <a:rPr lang="en-GB" sz="2800" dirty="0"/>
              <a:t>6.4  Log Book of Project </a:t>
            </a:r>
            <a:r>
              <a:rPr lang="en-GB" sz="2800" dirty="0" err="1"/>
              <a:t>Impelementation</a:t>
            </a:r>
            <a:endParaRPr lang="en-GB" sz="2800" dirty="0"/>
          </a:p>
        </p:txBody>
      </p:sp>
      <p:sp>
        <p:nvSpPr>
          <p:cNvPr id="4" name="Slide Number Placeholder 3">
            <a:extLst>
              <a:ext uri="{FF2B5EF4-FFF2-40B4-BE49-F238E27FC236}">
                <a16:creationId xmlns:a16="http://schemas.microsoft.com/office/drawing/2014/main" id="{0BF24355-A269-4C7E-7377-5CDD2E38905F}"/>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16</a:t>
            </a:fld>
            <a:endParaRPr lang="en-BD"/>
          </a:p>
        </p:txBody>
      </p:sp>
      <p:sp>
        <p:nvSpPr>
          <p:cNvPr id="5" name="Date Placeholder 4">
            <a:extLst>
              <a:ext uri="{FF2B5EF4-FFF2-40B4-BE49-F238E27FC236}">
                <a16:creationId xmlns:a16="http://schemas.microsoft.com/office/drawing/2014/main" id="{90DA1799-EACD-1A8B-5E85-A9FC657B0715}"/>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6" name="Footer Placeholder 5">
            <a:extLst>
              <a:ext uri="{FF2B5EF4-FFF2-40B4-BE49-F238E27FC236}">
                <a16:creationId xmlns:a16="http://schemas.microsoft.com/office/drawing/2014/main" id="{492A33B4-1A80-9EB5-5592-98F22D4A49B8}"/>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9" name="TextBox 8">
            <a:extLst>
              <a:ext uri="{FF2B5EF4-FFF2-40B4-BE49-F238E27FC236}">
                <a16:creationId xmlns:a16="http://schemas.microsoft.com/office/drawing/2014/main" id="{6781362F-3C3E-5664-9751-6640D7AF577C}"/>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1706131</a:t>
            </a:r>
            <a:endParaRPr lang="en-GB" i="1" dirty="0">
              <a:solidFill>
                <a:srgbClr val="FFFF00"/>
              </a:solidFill>
              <a:latin typeface="Arial Narrow" panose="020B0606020202030204" pitchFamily="34" charset="0"/>
            </a:endParaRPr>
          </a:p>
        </p:txBody>
      </p:sp>
      <p:pic>
        <p:nvPicPr>
          <p:cNvPr id="11" name="Audio 10">
            <a:hlinkClick r:id="" action="ppaction://media"/>
            <a:extLst>
              <a:ext uri="{FF2B5EF4-FFF2-40B4-BE49-F238E27FC236}">
                <a16:creationId xmlns:a16="http://schemas.microsoft.com/office/drawing/2014/main" id="{D594A134-3B11-67D6-03E4-6A42A3396DD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365090019"/>
      </p:ext>
    </p:extLst>
  </p:cSld>
  <p:clrMapOvr>
    <a:masterClrMapping/>
  </p:clrMapOvr>
  <mc:AlternateContent xmlns:mc="http://schemas.openxmlformats.org/markup-compatibility/2006" xmlns:p14="http://schemas.microsoft.com/office/powerpoint/2010/main">
    <mc:Choice Requires="p14">
      <p:transition spd="slow" p14:dur="2000" advTm="743"/>
    </mc:Choice>
    <mc:Fallback xmlns="">
      <p:transition spd="slow" advTm="7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050AC-A28B-BFBC-FBA4-9DE600AE3A7D}"/>
              </a:ext>
            </a:extLst>
          </p:cNvPr>
          <p:cNvSpPr>
            <a:spLocks noGrp="1"/>
          </p:cNvSpPr>
          <p:nvPr>
            <p:ph type="title"/>
          </p:nvPr>
        </p:nvSpPr>
        <p:spPr/>
        <p:txBody>
          <a:bodyPr>
            <a:noAutofit/>
          </a:bodyPr>
          <a:lstStyle/>
          <a:p>
            <a:r>
              <a:rPr lang="en-GB" sz="3600" dirty="0"/>
              <a:t>6.1 Individual Contribution of Each Member</a:t>
            </a:r>
          </a:p>
        </p:txBody>
      </p:sp>
      <p:sp>
        <p:nvSpPr>
          <p:cNvPr id="3" name="Content Placeholder 2">
            <a:extLst>
              <a:ext uri="{FF2B5EF4-FFF2-40B4-BE49-F238E27FC236}">
                <a16:creationId xmlns:a16="http://schemas.microsoft.com/office/drawing/2014/main" id="{8ADF71AF-DB81-A1C1-3DD7-359C91B48405}"/>
              </a:ext>
            </a:extLst>
          </p:cNvPr>
          <p:cNvSpPr>
            <a:spLocks noGrp="1"/>
          </p:cNvSpPr>
          <p:nvPr>
            <p:ph idx="1"/>
          </p:nvPr>
        </p:nvSpPr>
        <p:spPr/>
        <p:txBody>
          <a:bodyPr>
            <a:normAutofit/>
          </a:bodyPr>
          <a:lstStyle/>
          <a:p>
            <a:pPr marL="228600" marR="0">
              <a:lnSpc>
                <a:spcPct val="107000"/>
              </a:lnSpc>
              <a:spcBef>
                <a:spcPts val="1800"/>
              </a:spcBef>
              <a:spcAft>
                <a:spcPts val="1800"/>
              </a:spcAft>
            </a:pPr>
            <a:r>
              <a:rPr lang="en-US" sz="2800" b="0" kern="0" dirty="0">
                <a:effectLst/>
                <a:latin typeface="Times New Roman" panose="02020603050405020304" pitchFamily="18" charset="0"/>
                <a:ea typeface="Times New Roman" panose="02020603050405020304" pitchFamily="18" charset="0"/>
              </a:rPr>
              <a:t>It was a trying and fun experience making this project happen. Through our time together we learnt a lot.</a:t>
            </a:r>
            <a:endParaRPr lang="en-US" sz="2800" b="1" dirty="0">
              <a:effectLst/>
              <a:latin typeface="Times New Roman" panose="02020603050405020304" pitchFamily="18" charset="0"/>
              <a:ea typeface="Times New Roman" panose="02020603050405020304" pitchFamily="18" charset="0"/>
            </a:endParaRPr>
          </a:p>
          <a:p>
            <a:pPr marL="228600" marR="0" algn="l">
              <a:lnSpc>
                <a:spcPct val="107000"/>
              </a:lnSpc>
              <a:spcBef>
                <a:spcPts val="1800"/>
              </a:spcBef>
              <a:spcAft>
                <a:spcPts val="1200"/>
              </a:spcAft>
            </a:pPr>
            <a:r>
              <a:rPr lang="en-US" sz="2800" b="0" dirty="0">
                <a:effectLst/>
                <a:latin typeface="Times New Roman" panose="02020603050405020304" pitchFamily="18" charset="0"/>
                <a:ea typeface="Times New Roman" panose="02020603050405020304" pitchFamily="18" charset="0"/>
              </a:rPr>
              <a:t>All four members of the team sat down to make the project happen together every time. And so it is not possible to specifically point out what each member did as every one of us contributed equally in every step of the venture</a:t>
            </a:r>
            <a:endParaRPr lang="en-US" sz="2800" b="1" dirty="0">
              <a:effectLst/>
              <a:latin typeface="Times New Roman" panose="02020603050405020304" pitchFamily="18" charset="0"/>
              <a:ea typeface="Times New Roman" panose="02020603050405020304" pitchFamily="18" charset="0"/>
            </a:endParaRPr>
          </a:p>
          <a:p>
            <a:r>
              <a:rPr lang="en-US" sz="2800" dirty="0">
                <a:effectLst/>
                <a:latin typeface="Times New Roman" panose="02020603050405020304" pitchFamily="18" charset="0"/>
                <a:ea typeface="Times New Roman" panose="02020603050405020304" pitchFamily="18" charset="0"/>
              </a:rPr>
              <a:t>All the team members were physically present while working on this project</a:t>
            </a:r>
            <a:endParaRPr lang="en-GB" sz="2800" dirty="0"/>
          </a:p>
        </p:txBody>
      </p:sp>
      <p:sp>
        <p:nvSpPr>
          <p:cNvPr id="4" name="Slide Number Placeholder 3">
            <a:extLst>
              <a:ext uri="{FF2B5EF4-FFF2-40B4-BE49-F238E27FC236}">
                <a16:creationId xmlns:a16="http://schemas.microsoft.com/office/drawing/2014/main" id="{0BF24355-A269-4C7E-7377-5CDD2E38905F}"/>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17</a:t>
            </a:fld>
            <a:endParaRPr lang="en-BD"/>
          </a:p>
        </p:txBody>
      </p:sp>
      <p:sp>
        <p:nvSpPr>
          <p:cNvPr id="5" name="Date Placeholder 4">
            <a:extLst>
              <a:ext uri="{FF2B5EF4-FFF2-40B4-BE49-F238E27FC236}">
                <a16:creationId xmlns:a16="http://schemas.microsoft.com/office/drawing/2014/main" id="{90DA1799-EACD-1A8B-5E85-A9FC657B0715}"/>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6" name="Footer Placeholder 5">
            <a:extLst>
              <a:ext uri="{FF2B5EF4-FFF2-40B4-BE49-F238E27FC236}">
                <a16:creationId xmlns:a16="http://schemas.microsoft.com/office/drawing/2014/main" id="{492A33B4-1A80-9EB5-5592-98F22D4A49B8}"/>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7" name="TextBox 6">
            <a:extLst>
              <a:ext uri="{FF2B5EF4-FFF2-40B4-BE49-F238E27FC236}">
                <a16:creationId xmlns:a16="http://schemas.microsoft.com/office/drawing/2014/main" id="{67C5014D-E724-98D1-08B1-D54FCF40FA6F}"/>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1706131</a:t>
            </a:r>
            <a:endParaRPr lang="en-GB" i="1" dirty="0">
              <a:solidFill>
                <a:srgbClr val="FFFF00"/>
              </a:solidFill>
              <a:latin typeface="Arial Narrow" panose="020B0606020202030204" pitchFamily="34" charset="0"/>
            </a:endParaRPr>
          </a:p>
        </p:txBody>
      </p:sp>
      <p:pic>
        <p:nvPicPr>
          <p:cNvPr id="11" name="Audio 10">
            <a:hlinkClick r:id="" action="ppaction://media"/>
            <a:extLst>
              <a:ext uri="{FF2B5EF4-FFF2-40B4-BE49-F238E27FC236}">
                <a16:creationId xmlns:a16="http://schemas.microsoft.com/office/drawing/2014/main" id="{98C2B876-92EF-FE08-AF58-8F7D2F5BC36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408797340"/>
      </p:ext>
    </p:extLst>
  </p:cSld>
  <p:clrMapOvr>
    <a:masterClrMapping/>
  </p:clrMapOvr>
  <mc:AlternateContent xmlns:mc="http://schemas.openxmlformats.org/markup-compatibility/2006" xmlns:p14="http://schemas.microsoft.com/office/powerpoint/2010/main">
    <mc:Choice Requires="p14">
      <p:transition spd="slow" p14:dur="2000" advTm="647"/>
    </mc:Choice>
    <mc:Fallback xmlns="">
      <p:transition spd="slow" advTm="6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050AC-A28B-BFBC-FBA4-9DE600AE3A7D}"/>
              </a:ext>
            </a:extLst>
          </p:cNvPr>
          <p:cNvSpPr>
            <a:spLocks noGrp="1"/>
          </p:cNvSpPr>
          <p:nvPr>
            <p:ph type="title"/>
          </p:nvPr>
        </p:nvSpPr>
        <p:spPr/>
        <p:txBody>
          <a:bodyPr>
            <a:noAutofit/>
          </a:bodyPr>
          <a:lstStyle/>
          <a:p>
            <a:r>
              <a:rPr lang="en-GB" sz="3600" dirty="0"/>
              <a:t>6.3 Logbook of Project</a:t>
            </a:r>
          </a:p>
        </p:txBody>
      </p:sp>
      <p:graphicFrame>
        <p:nvGraphicFramePr>
          <p:cNvPr id="8" name="Table 8">
            <a:extLst>
              <a:ext uri="{FF2B5EF4-FFF2-40B4-BE49-F238E27FC236}">
                <a16:creationId xmlns:a16="http://schemas.microsoft.com/office/drawing/2014/main" id="{E896268B-53C8-3F87-3142-20DD4850968A}"/>
              </a:ext>
            </a:extLst>
          </p:cNvPr>
          <p:cNvGraphicFramePr>
            <a:graphicFrameLocks noGrp="1"/>
          </p:cNvGraphicFramePr>
          <p:nvPr>
            <p:ph idx="1"/>
            <p:extLst>
              <p:ext uri="{D42A27DB-BD31-4B8C-83A1-F6EECF244321}">
                <p14:modId xmlns:p14="http://schemas.microsoft.com/office/powerpoint/2010/main" val="3035213883"/>
              </p:ext>
            </p:extLst>
          </p:nvPr>
        </p:nvGraphicFramePr>
        <p:xfrm>
          <a:off x="1066800" y="1493838"/>
          <a:ext cx="10058400" cy="3977640"/>
        </p:xfrm>
        <a:graphic>
          <a:graphicData uri="http://schemas.openxmlformats.org/drawingml/2006/table">
            <a:tbl>
              <a:tblPr firstRow="1" bandRow="1">
                <a:tableStyleId>{9D7B26C5-4107-4FEC-AEDC-1716B250A1EF}</a:tableStyleId>
              </a:tblPr>
              <a:tblGrid>
                <a:gridCol w="5029200">
                  <a:extLst>
                    <a:ext uri="{9D8B030D-6E8A-4147-A177-3AD203B41FA5}">
                      <a16:colId xmlns:a16="http://schemas.microsoft.com/office/drawing/2014/main" val="2739716962"/>
                    </a:ext>
                  </a:extLst>
                </a:gridCol>
                <a:gridCol w="5029200">
                  <a:extLst>
                    <a:ext uri="{9D8B030D-6E8A-4147-A177-3AD203B41FA5}">
                      <a16:colId xmlns:a16="http://schemas.microsoft.com/office/drawing/2014/main" val="3971149668"/>
                    </a:ext>
                  </a:extLst>
                </a:gridCol>
              </a:tblGrid>
              <a:tr h="370840">
                <a:tc>
                  <a:txBody>
                    <a:bodyPr/>
                    <a:lstStyle/>
                    <a:p>
                      <a:pPr algn="ctr"/>
                      <a:r>
                        <a:rPr lang="en-US" dirty="0"/>
                        <a:t>No. of weeks</a:t>
                      </a:r>
                    </a:p>
                  </a:txBody>
                  <a:tcPr/>
                </a:tc>
                <a:tc>
                  <a:txBody>
                    <a:bodyPr/>
                    <a:lstStyle/>
                    <a:p>
                      <a:pPr algn="ctr"/>
                      <a:r>
                        <a:rPr lang="en-US" dirty="0"/>
                        <a:t>Workflow</a:t>
                      </a:r>
                    </a:p>
                  </a:txBody>
                  <a:tcPr/>
                </a:tc>
                <a:extLst>
                  <a:ext uri="{0D108BD9-81ED-4DB2-BD59-A6C34878D82A}">
                    <a16:rowId xmlns:a16="http://schemas.microsoft.com/office/drawing/2014/main" val="2170285071"/>
                  </a:ext>
                </a:extLst>
              </a:tr>
              <a:tr h="370840">
                <a:tc>
                  <a:txBody>
                    <a:bodyPr/>
                    <a:lstStyle/>
                    <a:p>
                      <a:pPr algn="ctr"/>
                      <a:r>
                        <a:rPr lang="en-US" dirty="0"/>
                        <a:t>Week 6</a:t>
                      </a:r>
                    </a:p>
                  </a:txBody>
                  <a:tcPr/>
                </a:tc>
                <a:tc>
                  <a:txBody>
                    <a:bodyPr/>
                    <a:lstStyle/>
                    <a:p>
                      <a:pPr algn="ctr"/>
                      <a:r>
                        <a:rPr lang="en-US" dirty="0"/>
                        <a:t>Research</a:t>
                      </a:r>
                    </a:p>
                  </a:txBody>
                  <a:tcPr/>
                </a:tc>
                <a:extLst>
                  <a:ext uri="{0D108BD9-81ED-4DB2-BD59-A6C34878D82A}">
                    <a16:rowId xmlns:a16="http://schemas.microsoft.com/office/drawing/2014/main" val="2809290714"/>
                  </a:ext>
                </a:extLst>
              </a:tr>
              <a:tr h="370840">
                <a:tc>
                  <a:txBody>
                    <a:bodyPr/>
                    <a:lstStyle/>
                    <a:p>
                      <a:pPr algn="ctr"/>
                      <a:r>
                        <a:rPr lang="en-US" dirty="0"/>
                        <a:t>Week 7</a:t>
                      </a:r>
                    </a:p>
                  </a:txBody>
                  <a:tcPr/>
                </a:tc>
                <a:tc>
                  <a:txBody>
                    <a:bodyPr/>
                    <a:lstStyle/>
                    <a:p>
                      <a:pPr algn="ctr"/>
                      <a:r>
                        <a:rPr lang="en-US" dirty="0"/>
                        <a:t>Sorting components</a:t>
                      </a:r>
                    </a:p>
                  </a:txBody>
                  <a:tcPr/>
                </a:tc>
                <a:extLst>
                  <a:ext uri="{0D108BD9-81ED-4DB2-BD59-A6C34878D82A}">
                    <a16:rowId xmlns:a16="http://schemas.microsoft.com/office/drawing/2014/main" val="373182173"/>
                  </a:ext>
                </a:extLst>
              </a:tr>
              <a:tr h="370840">
                <a:tc>
                  <a:txBody>
                    <a:bodyPr/>
                    <a:lstStyle/>
                    <a:p>
                      <a:pPr algn="ctr"/>
                      <a:r>
                        <a:rPr lang="en-US" dirty="0"/>
                        <a:t>Week 8</a:t>
                      </a:r>
                    </a:p>
                  </a:txBody>
                  <a:tcPr/>
                </a:tc>
                <a:tc>
                  <a:txBody>
                    <a:bodyPr/>
                    <a:lstStyle/>
                    <a:p>
                      <a:pPr algn="ctr"/>
                      <a:r>
                        <a:rPr lang="en-US" dirty="0"/>
                        <a:t>Simple circuit implementation for serial monitor</a:t>
                      </a:r>
                    </a:p>
                  </a:txBody>
                  <a:tcPr/>
                </a:tc>
                <a:extLst>
                  <a:ext uri="{0D108BD9-81ED-4DB2-BD59-A6C34878D82A}">
                    <a16:rowId xmlns:a16="http://schemas.microsoft.com/office/drawing/2014/main" val="862375757"/>
                  </a:ext>
                </a:extLst>
              </a:tr>
              <a:tr h="370840">
                <a:tc>
                  <a:txBody>
                    <a:bodyPr/>
                    <a:lstStyle/>
                    <a:p>
                      <a:pPr algn="ctr"/>
                      <a:r>
                        <a:rPr lang="en-US" dirty="0"/>
                        <a:t>Week 9</a:t>
                      </a:r>
                    </a:p>
                  </a:txBody>
                  <a:tcPr/>
                </a:tc>
                <a:tc>
                  <a:txBody>
                    <a:bodyPr/>
                    <a:lstStyle/>
                    <a:p>
                      <a:pPr algn="ctr"/>
                      <a:r>
                        <a:rPr lang="en-US" dirty="0"/>
                        <a:t>Implementing </a:t>
                      </a:r>
                      <a:r>
                        <a:rPr lang="en-US" dirty="0" err="1"/>
                        <a:t>Thingspeak</a:t>
                      </a:r>
                      <a:endParaRPr lang="en-US" dirty="0"/>
                    </a:p>
                  </a:txBody>
                  <a:tcPr/>
                </a:tc>
                <a:extLst>
                  <a:ext uri="{0D108BD9-81ED-4DB2-BD59-A6C34878D82A}">
                    <a16:rowId xmlns:a16="http://schemas.microsoft.com/office/drawing/2014/main" val="748860884"/>
                  </a:ext>
                </a:extLst>
              </a:tr>
              <a:tr h="370840">
                <a:tc>
                  <a:txBody>
                    <a:bodyPr/>
                    <a:lstStyle/>
                    <a:p>
                      <a:pPr algn="ctr"/>
                      <a:r>
                        <a:rPr lang="en-US" dirty="0"/>
                        <a:t>Week 10</a:t>
                      </a:r>
                    </a:p>
                  </a:txBody>
                  <a:tcPr/>
                </a:tc>
                <a:tc>
                  <a:txBody>
                    <a:bodyPr/>
                    <a:lstStyle/>
                    <a:p>
                      <a:pPr algn="ctr"/>
                      <a:r>
                        <a:rPr lang="en-US" dirty="0"/>
                        <a:t>Dht11 stopped working</a:t>
                      </a:r>
                    </a:p>
                  </a:txBody>
                  <a:tcPr/>
                </a:tc>
                <a:extLst>
                  <a:ext uri="{0D108BD9-81ED-4DB2-BD59-A6C34878D82A}">
                    <a16:rowId xmlns:a16="http://schemas.microsoft.com/office/drawing/2014/main" val="3694558784"/>
                  </a:ext>
                </a:extLst>
              </a:tr>
              <a:tr h="370840">
                <a:tc>
                  <a:txBody>
                    <a:bodyPr/>
                    <a:lstStyle/>
                    <a:p>
                      <a:pPr algn="ctr"/>
                      <a:r>
                        <a:rPr lang="en-US" dirty="0"/>
                        <a:t>Week 11</a:t>
                      </a:r>
                    </a:p>
                  </a:txBody>
                  <a:tcPr/>
                </a:tc>
                <a:tc>
                  <a:txBody>
                    <a:bodyPr/>
                    <a:lstStyle/>
                    <a:p>
                      <a:pPr algn="ctr"/>
                      <a:r>
                        <a:rPr lang="en-US" dirty="0"/>
                        <a:t>Implementing new DHT11</a:t>
                      </a:r>
                    </a:p>
                  </a:txBody>
                  <a:tcPr/>
                </a:tc>
                <a:extLst>
                  <a:ext uri="{0D108BD9-81ED-4DB2-BD59-A6C34878D82A}">
                    <a16:rowId xmlns:a16="http://schemas.microsoft.com/office/drawing/2014/main" val="4113566740"/>
                  </a:ext>
                </a:extLst>
              </a:tr>
              <a:tr h="370840">
                <a:tc>
                  <a:txBody>
                    <a:bodyPr/>
                    <a:lstStyle/>
                    <a:p>
                      <a:pPr algn="ctr"/>
                      <a:r>
                        <a:rPr lang="en-US" dirty="0"/>
                        <a:t>Week 12 </a:t>
                      </a:r>
                    </a:p>
                  </a:txBody>
                  <a:tcPr/>
                </a:tc>
                <a:tc>
                  <a:txBody>
                    <a:bodyPr/>
                    <a:lstStyle/>
                    <a:p>
                      <a:pPr algn="ctr"/>
                      <a:r>
                        <a:rPr lang="en-US" dirty="0"/>
                        <a:t>Implementing GSM module and solar panel</a:t>
                      </a:r>
                    </a:p>
                  </a:txBody>
                  <a:tcPr/>
                </a:tc>
                <a:extLst>
                  <a:ext uri="{0D108BD9-81ED-4DB2-BD59-A6C34878D82A}">
                    <a16:rowId xmlns:a16="http://schemas.microsoft.com/office/drawing/2014/main" val="2200597554"/>
                  </a:ext>
                </a:extLst>
              </a:tr>
              <a:tr h="370840">
                <a:tc>
                  <a:txBody>
                    <a:bodyPr/>
                    <a:lstStyle/>
                    <a:p>
                      <a:pPr algn="ctr"/>
                      <a:r>
                        <a:rPr lang="en-US" dirty="0"/>
                        <a:t>Week 13</a:t>
                      </a:r>
                    </a:p>
                  </a:txBody>
                  <a:tcPr/>
                </a:tc>
                <a:tc>
                  <a:txBody>
                    <a:bodyPr/>
                    <a:lstStyle/>
                    <a:p>
                      <a:pPr algn="ctr"/>
                      <a:r>
                        <a:rPr lang="en-US" dirty="0"/>
                        <a:t>Solving network issues of GSM</a:t>
                      </a:r>
                    </a:p>
                  </a:txBody>
                  <a:tcPr/>
                </a:tc>
                <a:extLst>
                  <a:ext uri="{0D108BD9-81ED-4DB2-BD59-A6C34878D82A}">
                    <a16:rowId xmlns:a16="http://schemas.microsoft.com/office/drawing/2014/main" val="52302181"/>
                  </a:ext>
                </a:extLst>
              </a:tr>
              <a:tr h="370840">
                <a:tc>
                  <a:txBody>
                    <a:bodyPr/>
                    <a:lstStyle/>
                    <a:p>
                      <a:pPr algn="ctr"/>
                      <a:r>
                        <a:rPr lang="en-US" dirty="0"/>
                        <a:t>Week 14</a:t>
                      </a:r>
                    </a:p>
                  </a:txBody>
                  <a:tcPr/>
                </a:tc>
                <a:tc>
                  <a:txBody>
                    <a:bodyPr/>
                    <a:lstStyle/>
                    <a:p>
                      <a:pPr algn="ctr"/>
                      <a:r>
                        <a:rPr lang="en-US" dirty="0"/>
                        <a:t>PCB and final circuit implementation</a:t>
                      </a:r>
                    </a:p>
                  </a:txBody>
                  <a:tcPr/>
                </a:tc>
                <a:extLst>
                  <a:ext uri="{0D108BD9-81ED-4DB2-BD59-A6C34878D82A}">
                    <a16:rowId xmlns:a16="http://schemas.microsoft.com/office/drawing/2014/main" val="1814772458"/>
                  </a:ext>
                </a:extLst>
              </a:tr>
            </a:tbl>
          </a:graphicData>
        </a:graphic>
      </p:graphicFrame>
      <p:sp>
        <p:nvSpPr>
          <p:cNvPr id="4" name="Slide Number Placeholder 3">
            <a:extLst>
              <a:ext uri="{FF2B5EF4-FFF2-40B4-BE49-F238E27FC236}">
                <a16:creationId xmlns:a16="http://schemas.microsoft.com/office/drawing/2014/main" id="{0BF24355-A269-4C7E-7377-5CDD2E38905F}"/>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18</a:t>
            </a:fld>
            <a:endParaRPr lang="en-BD"/>
          </a:p>
        </p:txBody>
      </p:sp>
      <p:sp>
        <p:nvSpPr>
          <p:cNvPr id="5" name="Date Placeholder 4">
            <a:extLst>
              <a:ext uri="{FF2B5EF4-FFF2-40B4-BE49-F238E27FC236}">
                <a16:creationId xmlns:a16="http://schemas.microsoft.com/office/drawing/2014/main" id="{90DA1799-EACD-1A8B-5E85-A9FC657B0715}"/>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6" name="Footer Placeholder 5">
            <a:extLst>
              <a:ext uri="{FF2B5EF4-FFF2-40B4-BE49-F238E27FC236}">
                <a16:creationId xmlns:a16="http://schemas.microsoft.com/office/drawing/2014/main" id="{492A33B4-1A80-9EB5-5592-98F22D4A49B8}"/>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7" name="TextBox 6">
            <a:extLst>
              <a:ext uri="{FF2B5EF4-FFF2-40B4-BE49-F238E27FC236}">
                <a16:creationId xmlns:a16="http://schemas.microsoft.com/office/drawing/2014/main" id="{36DCD518-4277-8C37-FE7B-137663AD0A5D}"/>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1706131</a:t>
            </a:r>
            <a:endParaRPr lang="en-GB" i="1" dirty="0">
              <a:solidFill>
                <a:srgbClr val="FFFF00"/>
              </a:solidFill>
              <a:latin typeface="Arial Narrow" panose="020B0606020202030204" pitchFamily="34" charset="0"/>
            </a:endParaRPr>
          </a:p>
        </p:txBody>
      </p:sp>
      <p:pic>
        <p:nvPicPr>
          <p:cNvPr id="12" name="Audio 11">
            <a:hlinkClick r:id="" action="ppaction://media"/>
            <a:extLst>
              <a:ext uri="{FF2B5EF4-FFF2-40B4-BE49-F238E27FC236}">
                <a16:creationId xmlns:a16="http://schemas.microsoft.com/office/drawing/2014/main" id="{E66907FF-5AA7-D822-E8AB-0C1409D3C84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484443372"/>
      </p:ext>
    </p:extLst>
  </p:cSld>
  <p:clrMapOvr>
    <a:masterClrMapping/>
  </p:clrMapOvr>
  <mc:AlternateContent xmlns:mc="http://schemas.openxmlformats.org/markup-compatibility/2006" xmlns:p14="http://schemas.microsoft.com/office/powerpoint/2010/main">
    <mc:Choice Requires="p14">
      <p:transition spd="slow" p14:dur="2000" advTm="5122"/>
    </mc:Choice>
    <mc:Fallback xmlns="">
      <p:transition spd="slow" advTm="51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BF11D-A416-0F4E-9F78-0DF2456C744E}"/>
              </a:ext>
            </a:extLst>
          </p:cNvPr>
          <p:cNvSpPr>
            <a:spLocks noGrp="1"/>
          </p:cNvSpPr>
          <p:nvPr>
            <p:ph type="title"/>
          </p:nvPr>
        </p:nvSpPr>
        <p:spPr/>
        <p:txBody>
          <a:bodyPr/>
          <a:lstStyle/>
          <a:p>
            <a:r>
              <a:rPr lang="en-US" dirty="0"/>
              <a:t>7. </a:t>
            </a:r>
            <a:r>
              <a:rPr lang="en-BD" dirty="0"/>
              <a:t>References</a:t>
            </a:r>
          </a:p>
        </p:txBody>
      </p:sp>
      <p:sp>
        <p:nvSpPr>
          <p:cNvPr id="4" name="Date Placeholder 3">
            <a:extLst>
              <a:ext uri="{FF2B5EF4-FFF2-40B4-BE49-F238E27FC236}">
                <a16:creationId xmlns:a16="http://schemas.microsoft.com/office/drawing/2014/main" id="{0DC25CA0-776A-F245-A1EB-5693AB3E5DE2}"/>
              </a:ext>
            </a:extLst>
          </p:cNvPr>
          <p:cNvSpPr>
            <a:spLocks noGrp="1"/>
          </p:cNvSpPr>
          <p:nvPr>
            <p:ph type="dt" sz="half" idx="10"/>
          </p:nvPr>
        </p:nvSpPr>
        <p:spPr>
          <a:xfrm>
            <a:off x="432485" y="6501637"/>
            <a:ext cx="3909769" cy="356363"/>
          </a:xfrm>
        </p:spPr>
        <p:txBody>
          <a:bodyPr/>
          <a:lstStyle/>
          <a:p>
            <a:r>
              <a:rPr lang="en-US" dirty="0"/>
              <a:t>EEE 416 (2022) – Final Project Group C.01</a:t>
            </a:r>
            <a:endParaRPr lang="en-BD" dirty="0"/>
          </a:p>
        </p:txBody>
      </p:sp>
      <p:sp>
        <p:nvSpPr>
          <p:cNvPr id="6" name="Slide Number Placeholder 5">
            <a:extLst>
              <a:ext uri="{FF2B5EF4-FFF2-40B4-BE49-F238E27FC236}">
                <a16:creationId xmlns:a16="http://schemas.microsoft.com/office/drawing/2014/main" id="{D3D3A405-BAC8-CE44-AF2C-14F0689908F8}"/>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19</a:t>
            </a:fld>
            <a:endParaRPr lang="en-BD"/>
          </a:p>
        </p:txBody>
      </p:sp>
      <p:sp>
        <p:nvSpPr>
          <p:cNvPr id="5" name="Footer Placeholder 4">
            <a:extLst>
              <a:ext uri="{FF2B5EF4-FFF2-40B4-BE49-F238E27FC236}">
                <a16:creationId xmlns:a16="http://schemas.microsoft.com/office/drawing/2014/main" id="{1C879CCC-2513-EADF-D5E3-66E952D336B4}"/>
              </a:ext>
            </a:extLst>
          </p:cNvPr>
          <p:cNvSpPr>
            <a:spLocks noGrp="1"/>
          </p:cNvSpPr>
          <p:nvPr>
            <p:ph type="ftr" sz="quarter" idx="11"/>
          </p:nvPr>
        </p:nvSpPr>
        <p:spPr/>
        <p:txBody>
          <a:bodyPr/>
          <a:lstStyle/>
          <a:p>
            <a:pPr algn="ctr"/>
            <a:r>
              <a:rPr lang="en-US" dirty="0"/>
              <a:t>Environment Monitor</a:t>
            </a:r>
            <a:endParaRPr lang="en-BD" dirty="0"/>
          </a:p>
        </p:txBody>
      </p:sp>
      <p:sp>
        <p:nvSpPr>
          <p:cNvPr id="7" name="TextBox 6">
            <a:extLst>
              <a:ext uri="{FF2B5EF4-FFF2-40B4-BE49-F238E27FC236}">
                <a16:creationId xmlns:a16="http://schemas.microsoft.com/office/drawing/2014/main" id="{082AC141-FFE5-3761-9276-1F661A0E6FB9}"/>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1706131</a:t>
            </a:r>
            <a:endParaRPr lang="en-GB" i="1" dirty="0">
              <a:solidFill>
                <a:srgbClr val="FFFF00"/>
              </a:solidFill>
              <a:latin typeface="Arial Narrow" panose="020B0606020202030204" pitchFamily="34" charset="0"/>
            </a:endParaRPr>
          </a:p>
        </p:txBody>
      </p:sp>
      <p:sp>
        <p:nvSpPr>
          <p:cNvPr id="9" name="Content Placeholder 8">
            <a:extLst>
              <a:ext uri="{FF2B5EF4-FFF2-40B4-BE49-F238E27FC236}">
                <a16:creationId xmlns:a16="http://schemas.microsoft.com/office/drawing/2014/main" id="{0E5D6EA5-49FF-A751-D3C5-D577BD34D3D0}"/>
              </a:ext>
            </a:extLst>
          </p:cNvPr>
          <p:cNvSpPr>
            <a:spLocks noGrp="1"/>
          </p:cNvSpPr>
          <p:nvPr>
            <p:ph idx="1"/>
          </p:nvPr>
        </p:nvSpPr>
        <p:spPr/>
        <p:txBody>
          <a:bodyPr>
            <a:normAutofit fontScale="92500" lnSpcReduction="10000"/>
          </a:bodyPr>
          <a:lstStyle/>
          <a:p>
            <a:pPr marL="228600" marR="0">
              <a:lnSpc>
                <a:spcPct val="107000"/>
              </a:lnSpc>
              <a:spcBef>
                <a:spcPts val="1800"/>
              </a:spcBef>
              <a:spcAft>
                <a:spcPts val="1800"/>
              </a:spcAft>
            </a:pPr>
            <a:r>
              <a:rPr lang="en-US" sz="1800" b="0" u="sng" kern="0" dirty="0">
                <a:solidFill>
                  <a:srgbClr val="0000FF"/>
                </a:solidFill>
                <a:effectLst/>
                <a:latin typeface="Times New Roman" panose="02020603050405020304" pitchFamily="18" charset="0"/>
                <a:ea typeface="Times New Roman" panose="02020603050405020304" pitchFamily="18" charset="0"/>
                <a:hlinkClick r:id="rId4"/>
              </a:rPr>
              <a:t>https://www.hackster.io/taifur/solar-powered-environmental-monitoring-kit-b1d03d</a:t>
            </a:r>
            <a:endParaRPr lang="en-US" sz="1800" b="1" kern="0" dirty="0">
              <a:effectLst/>
              <a:latin typeface="Times New Roman" panose="02020603050405020304" pitchFamily="18" charset="0"/>
              <a:ea typeface="Times New Roman" panose="02020603050405020304" pitchFamily="18" charset="0"/>
            </a:endParaRPr>
          </a:p>
          <a:p>
            <a:pPr marL="228600" marR="0">
              <a:lnSpc>
                <a:spcPct val="107000"/>
              </a:lnSpc>
              <a:spcBef>
                <a:spcPts val="1800"/>
              </a:spcBef>
              <a:spcAft>
                <a:spcPts val="1800"/>
              </a:spcAft>
            </a:pPr>
            <a:r>
              <a:rPr lang="en-US" sz="1800" b="0" u="sng" kern="0" dirty="0">
                <a:solidFill>
                  <a:srgbClr val="0000FF"/>
                </a:solidFill>
                <a:effectLst/>
                <a:latin typeface="Times New Roman" panose="02020603050405020304" pitchFamily="18" charset="0"/>
                <a:ea typeface="Times New Roman" panose="02020603050405020304" pitchFamily="18" charset="0"/>
                <a:hlinkClick r:id="rId5"/>
              </a:rPr>
              <a:t>https://www.youtube.com/redirect?event=video_description&amp;redir_token=QUFFLUhqbVJhbUdRTi1Xc3ZLelRqVVJCWDlIRG5YYnRJUXxBQ3Jtc0tuQV9iQ0RuM2I1SVBMT3dhQVVaNEdmZ1JnNWNsektKdk96dVNJaUFJMkVTZjZiTl93WGh4aW5pUHBjWk9CWW11NmhGc001d2ZLUzVkSExVcDJCY3BxdkFsTlM5YU9oa2VPRjFFemVWWjRPaG9oMTU3cw&amp;q=https%3A%2F%2Fgithub.com%2Fhimanshus2847%2FSending-data-from-NodeMCU-to-ThingSpeak-Cloud&amp;v=g1mk-UGgWGU</a:t>
            </a:r>
            <a:endParaRPr lang="en-US" sz="1800" b="1" kern="0" dirty="0">
              <a:effectLst/>
              <a:latin typeface="Times New Roman" panose="02020603050405020304" pitchFamily="18" charset="0"/>
              <a:ea typeface="Times New Roman" panose="02020603050405020304" pitchFamily="18" charset="0"/>
            </a:endParaRPr>
          </a:p>
          <a:p>
            <a:pPr marL="228600" marR="0">
              <a:lnSpc>
                <a:spcPct val="107000"/>
              </a:lnSpc>
              <a:spcBef>
                <a:spcPts val="1800"/>
              </a:spcBef>
              <a:spcAft>
                <a:spcPts val="1800"/>
              </a:spcAft>
            </a:pPr>
            <a:r>
              <a:rPr lang="en-US" sz="1800" b="0" u="sng" kern="0" dirty="0">
                <a:solidFill>
                  <a:srgbClr val="0000FF"/>
                </a:solidFill>
                <a:effectLst/>
                <a:latin typeface="Times New Roman" panose="02020603050405020304" pitchFamily="18" charset="0"/>
                <a:ea typeface="Times New Roman" panose="02020603050405020304" pitchFamily="18" charset="0"/>
                <a:hlinkClick r:id="rId6"/>
              </a:rPr>
              <a:t>https://github.com/himanshus2847/Sending-data-from-NodeMCU-to-ThingSpeak-Cloud</a:t>
            </a:r>
            <a:endParaRPr lang="en-US" sz="1800" b="1" kern="0" dirty="0">
              <a:effectLst/>
              <a:latin typeface="Times New Roman" panose="02020603050405020304" pitchFamily="18" charset="0"/>
              <a:ea typeface="Times New Roman" panose="02020603050405020304" pitchFamily="18" charset="0"/>
            </a:endParaRPr>
          </a:p>
          <a:p>
            <a:pPr marL="228600" marR="0">
              <a:lnSpc>
                <a:spcPct val="107000"/>
              </a:lnSpc>
              <a:spcBef>
                <a:spcPts val="1800"/>
              </a:spcBef>
              <a:spcAft>
                <a:spcPts val="1800"/>
              </a:spcAft>
            </a:pPr>
            <a:r>
              <a:rPr lang="en-US" sz="1800" b="0" u="sng" kern="0" dirty="0">
                <a:solidFill>
                  <a:srgbClr val="0000FF"/>
                </a:solidFill>
                <a:effectLst/>
                <a:latin typeface="Times New Roman" panose="02020603050405020304" pitchFamily="18" charset="0"/>
                <a:ea typeface="Times New Roman" panose="02020603050405020304" pitchFamily="18" charset="0"/>
                <a:hlinkClick r:id="rId7"/>
              </a:rPr>
              <a:t>https://randomnerdtutorials.com/power-esp32-esp8266-solar-panels-battery-level-monitoring/</a:t>
            </a:r>
            <a:endParaRPr lang="en-US" sz="1800" b="1" kern="0" dirty="0">
              <a:effectLst/>
              <a:latin typeface="Times New Roman" panose="02020603050405020304" pitchFamily="18" charset="0"/>
              <a:ea typeface="Times New Roman" panose="02020603050405020304" pitchFamily="18" charset="0"/>
            </a:endParaRPr>
          </a:p>
          <a:p>
            <a:pPr marL="228600" marR="0">
              <a:lnSpc>
                <a:spcPct val="107000"/>
              </a:lnSpc>
              <a:spcBef>
                <a:spcPts val="1800"/>
              </a:spcBef>
              <a:spcAft>
                <a:spcPts val="1800"/>
              </a:spcAft>
            </a:pPr>
            <a:r>
              <a:rPr lang="en-US" sz="1800" b="0" u="sng" kern="0" dirty="0">
                <a:solidFill>
                  <a:srgbClr val="0000FF"/>
                </a:solidFill>
                <a:effectLst/>
                <a:latin typeface="Times New Roman" panose="02020603050405020304" pitchFamily="18" charset="0"/>
                <a:ea typeface="Times New Roman" panose="02020603050405020304" pitchFamily="18" charset="0"/>
                <a:hlinkClick r:id="rId8"/>
              </a:rPr>
              <a:t>https://lastminuteengineers.com/sim800l-gsm-module-arduino-tutorial/</a:t>
            </a:r>
            <a:endParaRPr lang="en-US" sz="1800" b="1" kern="0" dirty="0">
              <a:effectLst/>
              <a:latin typeface="Times New Roman" panose="02020603050405020304" pitchFamily="18" charset="0"/>
              <a:ea typeface="Times New Roman" panose="02020603050405020304" pitchFamily="18" charset="0"/>
            </a:endParaRPr>
          </a:p>
          <a:p>
            <a:endParaRPr lang="en-US" dirty="0"/>
          </a:p>
        </p:txBody>
      </p:sp>
      <p:pic>
        <p:nvPicPr>
          <p:cNvPr id="14" name="Audio 13">
            <a:hlinkClick r:id="" action="ppaction://media"/>
            <a:extLst>
              <a:ext uri="{FF2B5EF4-FFF2-40B4-BE49-F238E27FC236}">
                <a16:creationId xmlns:a16="http://schemas.microsoft.com/office/drawing/2014/main" id="{73534623-14E6-CA8A-B180-7D5A05DA619B}"/>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3005554769"/>
      </p:ext>
    </p:extLst>
  </p:cSld>
  <p:clrMapOvr>
    <a:masterClrMapping/>
  </p:clrMapOvr>
  <mc:AlternateContent xmlns:mc="http://schemas.openxmlformats.org/markup-compatibility/2006" xmlns:p14="http://schemas.microsoft.com/office/powerpoint/2010/main">
    <mc:Choice Requires="p14">
      <p:transition spd="slow" p14:dur="2000" advTm="3686"/>
    </mc:Choice>
    <mc:Fallback xmlns="">
      <p:transition spd="slow" advTm="36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3012B-84B9-7349-A96C-D843A369539B}"/>
              </a:ext>
            </a:extLst>
          </p:cNvPr>
          <p:cNvSpPr>
            <a:spLocks noGrp="1"/>
          </p:cNvSpPr>
          <p:nvPr>
            <p:ph type="title"/>
          </p:nvPr>
        </p:nvSpPr>
        <p:spPr/>
        <p:txBody>
          <a:bodyPr/>
          <a:lstStyle/>
          <a:p>
            <a:r>
              <a:rPr lang="en-BD" dirty="0"/>
              <a:t>Outline</a:t>
            </a:r>
          </a:p>
        </p:txBody>
      </p:sp>
      <p:sp>
        <p:nvSpPr>
          <p:cNvPr id="3" name="Content Placeholder 2">
            <a:extLst>
              <a:ext uri="{FF2B5EF4-FFF2-40B4-BE49-F238E27FC236}">
                <a16:creationId xmlns:a16="http://schemas.microsoft.com/office/drawing/2014/main" id="{D6E5899E-188D-E346-BD75-A52C25C2CF7A}"/>
              </a:ext>
            </a:extLst>
          </p:cNvPr>
          <p:cNvSpPr>
            <a:spLocks noGrp="1"/>
          </p:cNvSpPr>
          <p:nvPr>
            <p:ph idx="1"/>
          </p:nvPr>
        </p:nvSpPr>
        <p:spPr/>
        <p:txBody>
          <a:bodyPr/>
          <a:lstStyle/>
          <a:p>
            <a:pPr marL="457200" indent="-457200">
              <a:buFont typeface="+mj-lt"/>
              <a:buAutoNum type="arabicPeriod"/>
            </a:pPr>
            <a:r>
              <a:rPr lang="en-BD" dirty="0"/>
              <a:t>Summary</a:t>
            </a:r>
          </a:p>
          <a:p>
            <a:pPr marL="457200" indent="-457200">
              <a:buFont typeface="+mj-lt"/>
              <a:buAutoNum type="arabicPeriod"/>
            </a:pPr>
            <a:r>
              <a:rPr lang="en-US" dirty="0"/>
              <a:t>Introduction</a:t>
            </a:r>
            <a:endParaRPr lang="en-BD" dirty="0"/>
          </a:p>
          <a:p>
            <a:pPr marL="457200" indent="-457200">
              <a:buFont typeface="+mj-lt"/>
              <a:buAutoNum type="arabicPeriod"/>
            </a:pPr>
            <a:r>
              <a:rPr lang="en-US" dirty="0"/>
              <a:t>Design</a:t>
            </a:r>
            <a:endParaRPr lang="en-BD" dirty="0"/>
          </a:p>
          <a:p>
            <a:pPr marL="457200" indent="-457200">
              <a:buFont typeface="+mj-lt"/>
              <a:buAutoNum type="arabicPeriod"/>
            </a:pPr>
            <a:r>
              <a:rPr lang="en-US" dirty="0"/>
              <a:t>Implementation</a:t>
            </a:r>
            <a:endParaRPr lang="en-BD" dirty="0"/>
          </a:p>
          <a:p>
            <a:pPr marL="457200" indent="-457200">
              <a:buFont typeface="+mj-lt"/>
              <a:buAutoNum type="arabicPeriod"/>
            </a:pPr>
            <a:r>
              <a:rPr lang="en-US" dirty="0"/>
              <a:t>Analysis and Evaluation</a:t>
            </a:r>
            <a:endParaRPr lang="en-BD" dirty="0"/>
          </a:p>
          <a:p>
            <a:pPr marL="457200" indent="-457200">
              <a:buFont typeface="+mj-lt"/>
              <a:buAutoNum type="arabicPeriod"/>
            </a:pPr>
            <a:r>
              <a:rPr lang="en-US" dirty="0"/>
              <a:t>References</a:t>
            </a:r>
            <a:endParaRPr lang="en-BD" dirty="0"/>
          </a:p>
        </p:txBody>
      </p:sp>
      <p:sp>
        <p:nvSpPr>
          <p:cNvPr id="4" name="Slide Number Placeholder 3">
            <a:extLst>
              <a:ext uri="{FF2B5EF4-FFF2-40B4-BE49-F238E27FC236}">
                <a16:creationId xmlns:a16="http://schemas.microsoft.com/office/drawing/2014/main" id="{E4016421-CA9E-E344-9555-2F9A2A519073}"/>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2</a:t>
            </a:fld>
            <a:endParaRPr lang="en-BD"/>
          </a:p>
        </p:txBody>
      </p:sp>
      <p:sp>
        <p:nvSpPr>
          <p:cNvPr id="5" name="Date Placeholder 4">
            <a:extLst>
              <a:ext uri="{FF2B5EF4-FFF2-40B4-BE49-F238E27FC236}">
                <a16:creationId xmlns:a16="http://schemas.microsoft.com/office/drawing/2014/main" id="{7A4EB6EC-D213-9F48-8356-86C62AC118FF}"/>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6" name="Footer Placeholder 5">
            <a:extLst>
              <a:ext uri="{FF2B5EF4-FFF2-40B4-BE49-F238E27FC236}">
                <a16:creationId xmlns:a16="http://schemas.microsoft.com/office/drawing/2014/main" id="{1B9B0E6E-7910-2644-9BBD-C431B66BAC64}"/>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11" name="TextBox 10">
            <a:extLst>
              <a:ext uri="{FF2B5EF4-FFF2-40B4-BE49-F238E27FC236}">
                <a16:creationId xmlns:a16="http://schemas.microsoft.com/office/drawing/2014/main" id="{43D012D0-622C-46B2-A624-4C1339C0A8E5}"/>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1706143</a:t>
            </a:r>
            <a:endParaRPr lang="en-GB" i="1" dirty="0">
              <a:solidFill>
                <a:srgbClr val="FFFF00"/>
              </a:solidFill>
              <a:latin typeface="Arial Narrow" panose="020B0606020202030204" pitchFamily="34" charset="0"/>
            </a:endParaRPr>
          </a:p>
        </p:txBody>
      </p:sp>
      <p:pic>
        <p:nvPicPr>
          <p:cNvPr id="17" name="Audio 16">
            <a:hlinkClick r:id="" action="ppaction://media"/>
            <a:extLst>
              <a:ext uri="{FF2B5EF4-FFF2-40B4-BE49-F238E27FC236}">
                <a16:creationId xmlns:a16="http://schemas.microsoft.com/office/drawing/2014/main" id="{DAE579A4-21BC-D05D-2157-DCD97F1F9EB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097328553"/>
      </p:ext>
    </p:extLst>
  </p:cSld>
  <p:clrMapOvr>
    <a:masterClrMapping/>
  </p:clrMapOvr>
  <mc:AlternateContent xmlns:mc="http://schemas.openxmlformats.org/markup-compatibility/2006" xmlns:p14="http://schemas.microsoft.com/office/powerpoint/2010/main">
    <mc:Choice Requires="p14">
      <p:transition spd="slow" p14:dur="2000" advTm="546"/>
    </mc:Choice>
    <mc:Fallback xmlns="">
      <p:transition spd="slow" advTm="5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9019EF6-C9F9-8E4B-90AC-5D229CB1168A}"/>
              </a:ext>
            </a:extLst>
          </p:cNvPr>
          <p:cNvSpPr>
            <a:spLocks noGrp="1"/>
          </p:cNvSpPr>
          <p:nvPr>
            <p:ph type="title"/>
          </p:nvPr>
        </p:nvSpPr>
        <p:spPr/>
        <p:txBody>
          <a:bodyPr/>
          <a:lstStyle/>
          <a:p>
            <a:r>
              <a:rPr lang="en-US" dirty="0"/>
              <a:t>1. Summary / Abstract</a:t>
            </a:r>
            <a:endParaRPr lang="en-BD" dirty="0"/>
          </a:p>
        </p:txBody>
      </p:sp>
      <p:sp>
        <p:nvSpPr>
          <p:cNvPr id="5" name="Content Placeholder 4">
            <a:extLst>
              <a:ext uri="{FF2B5EF4-FFF2-40B4-BE49-F238E27FC236}">
                <a16:creationId xmlns:a16="http://schemas.microsoft.com/office/drawing/2014/main" id="{51B2C38B-4AC5-9248-B4C6-67239E72DC1E}"/>
              </a:ext>
            </a:extLst>
          </p:cNvPr>
          <p:cNvSpPr>
            <a:spLocks noGrp="1"/>
          </p:cNvSpPr>
          <p:nvPr>
            <p:ph idx="1"/>
          </p:nvPr>
        </p:nvSpPr>
        <p:spPr/>
        <p:txBody>
          <a:bodyPr vert="horz" lIns="91440" tIns="45720" rIns="91440" bIns="45720" rtlCol="0" anchor="t">
            <a:normAutofit/>
          </a:bodyPr>
          <a:lstStyle/>
          <a:p>
            <a:pPr algn="just"/>
            <a:r>
              <a:rPr lang="en-US" dirty="0">
                <a:latin typeface="Arial"/>
                <a:cs typeface="Arial"/>
              </a:rPr>
              <a:t>In this EEE416 sessional course we have built an environment monitor that provides temperature, humidity and air quality at a certain instant. We have two sensors in this project. One of the sensors provide temperature and humidity readings and the other sensor provides the air quality of that certain place.</a:t>
            </a:r>
            <a:endParaRPr lang="en-US" dirty="0"/>
          </a:p>
        </p:txBody>
      </p:sp>
      <p:sp>
        <p:nvSpPr>
          <p:cNvPr id="6" name="Date Placeholder 5">
            <a:extLst>
              <a:ext uri="{FF2B5EF4-FFF2-40B4-BE49-F238E27FC236}">
                <a16:creationId xmlns:a16="http://schemas.microsoft.com/office/drawing/2014/main" id="{C29DA07C-0ED1-CC41-B09A-5D684746D66D}"/>
              </a:ext>
            </a:extLst>
          </p:cNvPr>
          <p:cNvSpPr>
            <a:spLocks noGrp="1"/>
          </p:cNvSpPr>
          <p:nvPr>
            <p:ph type="dt" sz="half" idx="10"/>
          </p:nvPr>
        </p:nvSpPr>
        <p:spPr>
          <a:xfrm>
            <a:off x="432486" y="6501637"/>
            <a:ext cx="4668100" cy="356363"/>
          </a:xfrm>
        </p:spPr>
        <p:txBody>
          <a:bodyPr/>
          <a:lstStyle/>
          <a:p>
            <a:r>
              <a:rPr lang="en-US" dirty="0"/>
              <a:t>EEE 416 (2022) – Final Project Group C.01</a:t>
            </a:r>
            <a:endParaRPr lang="en-BD" dirty="0"/>
          </a:p>
        </p:txBody>
      </p:sp>
      <p:sp>
        <p:nvSpPr>
          <p:cNvPr id="7" name="Footer Placeholder 6">
            <a:extLst>
              <a:ext uri="{FF2B5EF4-FFF2-40B4-BE49-F238E27FC236}">
                <a16:creationId xmlns:a16="http://schemas.microsoft.com/office/drawing/2014/main" id="{E62B1C3D-B08D-D14D-A3BD-DCF2567AB884}"/>
              </a:ext>
            </a:extLst>
          </p:cNvPr>
          <p:cNvSpPr>
            <a:spLocks noGrp="1"/>
          </p:cNvSpPr>
          <p:nvPr>
            <p:ph type="ftr" sz="quarter" idx="11"/>
          </p:nvPr>
        </p:nvSpPr>
        <p:spPr>
          <a:xfrm>
            <a:off x="5100586" y="6482588"/>
            <a:ext cx="6310364" cy="375412"/>
          </a:xfrm>
        </p:spPr>
        <p:txBody>
          <a:bodyPr/>
          <a:lstStyle/>
          <a:p>
            <a:r>
              <a:rPr lang="en-US" dirty="0"/>
              <a:t>Environment Monitor</a:t>
            </a:r>
            <a:endParaRPr lang="en-BD" dirty="0"/>
          </a:p>
        </p:txBody>
      </p:sp>
      <p:sp>
        <p:nvSpPr>
          <p:cNvPr id="8" name="Slide Number Placeholder 7">
            <a:extLst>
              <a:ext uri="{FF2B5EF4-FFF2-40B4-BE49-F238E27FC236}">
                <a16:creationId xmlns:a16="http://schemas.microsoft.com/office/drawing/2014/main" id="{242F02E1-6859-4149-9453-07F6EB308C46}"/>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3</a:t>
            </a:fld>
            <a:endParaRPr lang="en-BD"/>
          </a:p>
        </p:txBody>
      </p:sp>
      <p:sp>
        <p:nvSpPr>
          <p:cNvPr id="10" name="TextBox 9">
            <a:extLst>
              <a:ext uri="{FF2B5EF4-FFF2-40B4-BE49-F238E27FC236}">
                <a16:creationId xmlns:a16="http://schemas.microsoft.com/office/drawing/2014/main" id="{94FC492C-855C-BBBD-E10E-4FA0A9234E19}"/>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1706143</a:t>
            </a:r>
            <a:endParaRPr lang="en-GB" i="1" dirty="0">
              <a:solidFill>
                <a:srgbClr val="FFFF00"/>
              </a:solidFill>
              <a:latin typeface="Arial Narrow" panose="020B0606020202030204" pitchFamily="34" charset="0"/>
            </a:endParaRPr>
          </a:p>
        </p:txBody>
      </p:sp>
      <p:pic>
        <p:nvPicPr>
          <p:cNvPr id="15" name="Audio 14">
            <a:hlinkClick r:id="" action="ppaction://media"/>
            <a:extLst>
              <a:ext uri="{FF2B5EF4-FFF2-40B4-BE49-F238E27FC236}">
                <a16:creationId xmlns:a16="http://schemas.microsoft.com/office/drawing/2014/main" id="{F4AC2456-E412-C7C9-7206-900F12478364}"/>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278554073"/>
      </p:ext>
    </p:extLst>
  </p:cSld>
  <p:clrMapOvr>
    <a:masterClrMapping/>
  </p:clrMapOvr>
  <mc:AlternateContent xmlns:mc="http://schemas.openxmlformats.org/markup-compatibility/2006" xmlns:p14="http://schemas.microsoft.com/office/powerpoint/2010/main">
    <mc:Choice Requires="p14">
      <p:transition spd="slow" p14:dur="2000" advTm="8964"/>
    </mc:Choice>
    <mc:Fallback xmlns="">
      <p:transition spd="slow" advTm="89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9019EF6-C9F9-8E4B-90AC-5D229CB1168A}"/>
              </a:ext>
            </a:extLst>
          </p:cNvPr>
          <p:cNvSpPr>
            <a:spLocks noGrp="1"/>
          </p:cNvSpPr>
          <p:nvPr>
            <p:ph type="title"/>
          </p:nvPr>
        </p:nvSpPr>
        <p:spPr/>
        <p:txBody>
          <a:bodyPr/>
          <a:lstStyle/>
          <a:p>
            <a:r>
              <a:rPr lang="en-US" dirty="0"/>
              <a:t>2. Introduction</a:t>
            </a:r>
            <a:endParaRPr lang="en-BD" dirty="0"/>
          </a:p>
        </p:txBody>
      </p:sp>
      <p:sp>
        <p:nvSpPr>
          <p:cNvPr id="5" name="Content Placeholder 4">
            <a:extLst>
              <a:ext uri="{FF2B5EF4-FFF2-40B4-BE49-F238E27FC236}">
                <a16:creationId xmlns:a16="http://schemas.microsoft.com/office/drawing/2014/main" id="{51B2C38B-4AC5-9248-B4C6-67239E72DC1E}"/>
              </a:ext>
            </a:extLst>
          </p:cNvPr>
          <p:cNvSpPr>
            <a:spLocks noGrp="1"/>
          </p:cNvSpPr>
          <p:nvPr>
            <p:ph idx="1"/>
          </p:nvPr>
        </p:nvSpPr>
        <p:spPr/>
        <p:txBody>
          <a:bodyPr vert="horz" lIns="91440" tIns="45720" rIns="91440" bIns="45720" rtlCol="0" anchor="t">
            <a:normAutofit/>
          </a:bodyPr>
          <a:lstStyle/>
          <a:p>
            <a:pPr marL="0" indent="0">
              <a:buNone/>
            </a:pPr>
            <a:r>
              <a:rPr lang="en-US" b="1" i="0" dirty="0">
                <a:solidFill>
                  <a:srgbClr val="202122"/>
                </a:solidFill>
                <a:effectLst/>
                <a:latin typeface="Arial" panose="020B0604020202020204" pitchFamily="34" charset="0"/>
              </a:rPr>
              <a:t>Environmental monitoring</a:t>
            </a:r>
            <a:r>
              <a:rPr lang="en-US" b="0" i="0" dirty="0">
                <a:solidFill>
                  <a:srgbClr val="202122"/>
                </a:solidFill>
                <a:effectLst/>
                <a:latin typeface="Arial" panose="020B0604020202020204" pitchFamily="34" charset="0"/>
              </a:rPr>
              <a:t> describes the processes and activities that need to take place to characterize and monitor the quality of the environment. Environmental monitoring is used in the preparation of </a:t>
            </a:r>
            <a:r>
              <a:rPr lang="en-US" dirty="0">
                <a:solidFill>
                  <a:srgbClr val="0645AD"/>
                </a:solidFill>
              </a:rPr>
              <a:t>environmental impact assessments</a:t>
            </a:r>
            <a:r>
              <a:rPr lang="en-US" b="0" i="0" dirty="0">
                <a:solidFill>
                  <a:srgbClr val="202122"/>
                </a:solidFill>
                <a:effectLst/>
                <a:latin typeface="Arial" panose="020B0604020202020204" pitchFamily="34" charset="0"/>
              </a:rPr>
              <a:t>, as well as in many circumstances in which human activities carry a risk of harmful effects on the </a:t>
            </a:r>
            <a:r>
              <a:rPr lang="en-US" dirty="0">
                <a:solidFill>
                  <a:srgbClr val="0645AD"/>
                </a:solidFill>
              </a:rPr>
              <a:t>natural environment</a:t>
            </a:r>
            <a:r>
              <a:rPr lang="en-US" b="0" i="0" dirty="0">
                <a:solidFill>
                  <a:srgbClr val="202122"/>
                </a:solidFill>
                <a:effectLst/>
                <a:latin typeface="Arial" panose="020B0604020202020204" pitchFamily="34" charset="0"/>
              </a:rPr>
              <a:t>. </a:t>
            </a:r>
          </a:p>
          <a:p>
            <a:pPr marL="0" indent="0">
              <a:buNone/>
            </a:pPr>
            <a:endParaRPr lang="en-US" dirty="0">
              <a:solidFill>
                <a:srgbClr val="202122"/>
              </a:solidFill>
              <a:cs typeface="Arial"/>
            </a:endParaRPr>
          </a:p>
          <a:p>
            <a:pPr marL="0" indent="0">
              <a:buNone/>
            </a:pPr>
            <a:r>
              <a:rPr lang="en-US" dirty="0">
                <a:solidFill>
                  <a:srgbClr val="202122"/>
                </a:solidFill>
                <a:latin typeface="Arial"/>
                <a:cs typeface="Arial"/>
              </a:rPr>
              <a:t>Environment monitoring can be done by air quality monitoring , soil quality monitoring ,etc. In this project we have monitored the air quality , air temperature and humidity.</a:t>
            </a:r>
            <a:endParaRPr lang="en-US" dirty="0">
              <a:latin typeface="Arial"/>
              <a:cs typeface="Arial"/>
            </a:endParaRPr>
          </a:p>
        </p:txBody>
      </p:sp>
      <p:sp>
        <p:nvSpPr>
          <p:cNvPr id="6" name="Date Placeholder 5">
            <a:extLst>
              <a:ext uri="{FF2B5EF4-FFF2-40B4-BE49-F238E27FC236}">
                <a16:creationId xmlns:a16="http://schemas.microsoft.com/office/drawing/2014/main" id="{C29DA07C-0ED1-CC41-B09A-5D684746D66D}"/>
              </a:ext>
            </a:extLst>
          </p:cNvPr>
          <p:cNvSpPr>
            <a:spLocks noGrp="1"/>
          </p:cNvSpPr>
          <p:nvPr>
            <p:ph type="dt" sz="half" idx="10"/>
          </p:nvPr>
        </p:nvSpPr>
        <p:spPr>
          <a:xfrm>
            <a:off x="432486" y="6501637"/>
            <a:ext cx="4668100" cy="356363"/>
          </a:xfrm>
        </p:spPr>
        <p:txBody>
          <a:bodyPr/>
          <a:lstStyle/>
          <a:p>
            <a:r>
              <a:rPr lang="en-US" dirty="0"/>
              <a:t>EEE 416 (2022) – Final Project Group C.01</a:t>
            </a:r>
            <a:endParaRPr lang="en-BD" dirty="0"/>
          </a:p>
        </p:txBody>
      </p:sp>
      <p:sp>
        <p:nvSpPr>
          <p:cNvPr id="7" name="Footer Placeholder 6">
            <a:extLst>
              <a:ext uri="{FF2B5EF4-FFF2-40B4-BE49-F238E27FC236}">
                <a16:creationId xmlns:a16="http://schemas.microsoft.com/office/drawing/2014/main" id="{E62B1C3D-B08D-D14D-A3BD-DCF2567AB884}"/>
              </a:ext>
            </a:extLst>
          </p:cNvPr>
          <p:cNvSpPr>
            <a:spLocks noGrp="1"/>
          </p:cNvSpPr>
          <p:nvPr>
            <p:ph type="ftr" sz="quarter" idx="11"/>
          </p:nvPr>
        </p:nvSpPr>
        <p:spPr>
          <a:xfrm>
            <a:off x="5100586" y="6482588"/>
            <a:ext cx="6310364" cy="375412"/>
          </a:xfrm>
        </p:spPr>
        <p:txBody>
          <a:bodyPr/>
          <a:lstStyle/>
          <a:p>
            <a:r>
              <a:rPr lang="en-US" dirty="0"/>
              <a:t>Environment Monitor</a:t>
            </a:r>
            <a:endParaRPr lang="en-BD" dirty="0"/>
          </a:p>
        </p:txBody>
      </p:sp>
      <p:sp>
        <p:nvSpPr>
          <p:cNvPr id="8" name="Slide Number Placeholder 7">
            <a:extLst>
              <a:ext uri="{FF2B5EF4-FFF2-40B4-BE49-F238E27FC236}">
                <a16:creationId xmlns:a16="http://schemas.microsoft.com/office/drawing/2014/main" id="{242F02E1-6859-4149-9453-07F6EB308C46}"/>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4</a:t>
            </a:fld>
            <a:endParaRPr lang="en-BD"/>
          </a:p>
        </p:txBody>
      </p:sp>
      <p:sp>
        <p:nvSpPr>
          <p:cNvPr id="10" name="TextBox 9">
            <a:extLst>
              <a:ext uri="{FF2B5EF4-FFF2-40B4-BE49-F238E27FC236}">
                <a16:creationId xmlns:a16="http://schemas.microsoft.com/office/drawing/2014/main" id="{FB4113EF-FC58-6A2C-48BE-FBF99C4B1ED7}"/>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1706143</a:t>
            </a:r>
            <a:endParaRPr lang="en-GB" i="1" dirty="0">
              <a:solidFill>
                <a:srgbClr val="FFFF00"/>
              </a:solidFill>
              <a:latin typeface="Arial Narrow" panose="020B0606020202030204" pitchFamily="34" charset="0"/>
            </a:endParaRPr>
          </a:p>
        </p:txBody>
      </p:sp>
      <p:pic>
        <p:nvPicPr>
          <p:cNvPr id="15" name="Audio 14">
            <a:hlinkClick r:id="" action="ppaction://media"/>
            <a:extLst>
              <a:ext uri="{FF2B5EF4-FFF2-40B4-BE49-F238E27FC236}">
                <a16:creationId xmlns:a16="http://schemas.microsoft.com/office/drawing/2014/main" id="{C26E5850-9E48-7273-365D-1E4541685C76}"/>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984699319"/>
      </p:ext>
    </p:extLst>
  </p:cSld>
  <p:clrMapOvr>
    <a:masterClrMapping/>
  </p:clrMapOvr>
  <mc:AlternateContent xmlns:mc="http://schemas.openxmlformats.org/markup-compatibility/2006" xmlns:p14="http://schemas.microsoft.com/office/powerpoint/2010/main">
    <mc:Choice Requires="p14">
      <p:transition spd="slow" p14:dur="2000" advTm="12778"/>
    </mc:Choice>
    <mc:Fallback xmlns="">
      <p:transition spd="slow" advTm="127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65BEC-A1DF-DB49-B707-F4003CEA7E6C}"/>
              </a:ext>
            </a:extLst>
          </p:cNvPr>
          <p:cNvSpPr>
            <a:spLocks noGrp="1"/>
          </p:cNvSpPr>
          <p:nvPr>
            <p:ph type="title"/>
          </p:nvPr>
        </p:nvSpPr>
        <p:spPr/>
        <p:txBody>
          <a:bodyPr/>
          <a:lstStyle/>
          <a:p>
            <a:r>
              <a:rPr lang="en-US" dirty="0"/>
              <a:t>3.1 Design: </a:t>
            </a:r>
            <a:r>
              <a:rPr lang="en-BD" dirty="0"/>
              <a:t>Methods</a:t>
            </a:r>
          </a:p>
        </p:txBody>
      </p:sp>
      <p:sp>
        <p:nvSpPr>
          <p:cNvPr id="3" name="Content Placeholder 2">
            <a:extLst>
              <a:ext uri="{FF2B5EF4-FFF2-40B4-BE49-F238E27FC236}">
                <a16:creationId xmlns:a16="http://schemas.microsoft.com/office/drawing/2014/main" id="{B5D1BFA2-EE69-374B-B248-C5EB3C1C2B3E}"/>
              </a:ext>
            </a:extLst>
          </p:cNvPr>
          <p:cNvSpPr>
            <a:spLocks noGrp="1"/>
          </p:cNvSpPr>
          <p:nvPr>
            <p:ph idx="1"/>
          </p:nvPr>
        </p:nvSpPr>
        <p:spPr/>
        <p:txBody>
          <a:bodyPr/>
          <a:lstStyle/>
          <a:p>
            <a:pPr marL="0" indent="0">
              <a:buNone/>
            </a:pPr>
            <a:r>
              <a:rPr lang="en-US" dirty="0"/>
              <a:t>List of components used:</a:t>
            </a:r>
          </a:p>
          <a:p>
            <a:r>
              <a:rPr lang="en-US" dirty="0"/>
              <a:t>Esp8266 </a:t>
            </a:r>
            <a:r>
              <a:rPr lang="en-US" dirty="0" err="1"/>
              <a:t>NodeMCU</a:t>
            </a:r>
            <a:r>
              <a:rPr lang="en-US" dirty="0"/>
              <a:t> for uploading the data to server</a:t>
            </a:r>
          </a:p>
          <a:p>
            <a:r>
              <a:rPr lang="en-US" dirty="0"/>
              <a:t>Web server: </a:t>
            </a:r>
            <a:r>
              <a:rPr lang="en-US" dirty="0" err="1"/>
              <a:t>Thingspeak</a:t>
            </a:r>
            <a:endParaRPr lang="en-US" dirty="0"/>
          </a:p>
          <a:p>
            <a:r>
              <a:rPr lang="en-US" dirty="0"/>
              <a:t>DHT11 as temperature and humidity sensor</a:t>
            </a:r>
          </a:p>
          <a:p>
            <a:r>
              <a:rPr lang="en-US" dirty="0"/>
              <a:t>MQ135 as air quality sensor</a:t>
            </a:r>
          </a:p>
          <a:p>
            <a:r>
              <a:rPr lang="en-US" dirty="0"/>
              <a:t>SIM800l as </a:t>
            </a:r>
            <a:r>
              <a:rPr lang="en-US" dirty="0" err="1"/>
              <a:t>gsm</a:t>
            </a:r>
            <a:r>
              <a:rPr lang="en-US" dirty="0"/>
              <a:t> module for sending text message</a:t>
            </a:r>
          </a:p>
          <a:p>
            <a:r>
              <a:rPr lang="en-US" dirty="0" err="1"/>
              <a:t>Rechargable</a:t>
            </a:r>
            <a:r>
              <a:rPr lang="en-US" dirty="0"/>
              <a:t> battery 3.7V for power supply</a:t>
            </a:r>
          </a:p>
          <a:p>
            <a:endParaRPr lang="en-US" dirty="0"/>
          </a:p>
        </p:txBody>
      </p:sp>
      <p:sp>
        <p:nvSpPr>
          <p:cNvPr id="6" name="Slide Number Placeholder 5">
            <a:extLst>
              <a:ext uri="{FF2B5EF4-FFF2-40B4-BE49-F238E27FC236}">
                <a16:creationId xmlns:a16="http://schemas.microsoft.com/office/drawing/2014/main" id="{2F4FAFD4-E2E1-B948-84C7-28DD8B57FCDC}"/>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5</a:t>
            </a:fld>
            <a:endParaRPr lang="en-BD"/>
          </a:p>
        </p:txBody>
      </p:sp>
      <p:sp>
        <p:nvSpPr>
          <p:cNvPr id="7" name="Date Placeholder 5">
            <a:extLst>
              <a:ext uri="{FF2B5EF4-FFF2-40B4-BE49-F238E27FC236}">
                <a16:creationId xmlns:a16="http://schemas.microsoft.com/office/drawing/2014/main" id="{BFD6422F-12DA-8A45-9AF9-8BFCA12E4A83}"/>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8" name="Footer Placeholder 6">
            <a:extLst>
              <a:ext uri="{FF2B5EF4-FFF2-40B4-BE49-F238E27FC236}">
                <a16:creationId xmlns:a16="http://schemas.microsoft.com/office/drawing/2014/main" id="{82DF7523-28E5-1646-96D1-1E49DDA95275}"/>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9" name="TextBox 8">
            <a:extLst>
              <a:ext uri="{FF2B5EF4-FFF2-40B4-BE49-F238E27FC236}">
                <a16:creationId xmlns:a16="http://schemas.microsoft.com/office/drawing/2014/main" id="{F8D98CFC-581F-2C4F-57A4-5892CF555A9A}"/>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1706158</a:t>
            </a:r>
            <a:endParaRPr lang="en-GB" i="1" dirty="0">
              <a:solidFill>
                <a:srgbClr val="FFFF00"/>
              </a:solidFill>
              <a:latin typeface="Arial Narrow" panose="020B0606020202030204" pitchFamily="34" charset="0"/>
            </a:endParaRPr>
          </a:p>
        </p:txBody>
      </p:sp>
      <p:pic>
        <p:nvPicPr>
          <p:cNvPr id="15" name="Audio 14">
            <a:hlinkClick r:id="" action="ppaction://media"/>
            <a:extLst>
              <a:ext uri="{FF2B5EF4-FFF2-40B4-BE49-F238E27FC236}">
                <a16:creationId xmlns:a16="http://schemas.microsoft.com/office/drawing/2014/main" id="{09F20F04-9EA0-8A1D-FA6B-419976D733A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642175759"/>
      </p:ext>
    </p:extLst>
  </p:cSld>
  <p:clrMapOvr>
    <a:masterClrMapping/>
  </p:clrMapOvr>
  <mc:AlternateContent xmlns:mc="http://schemas.openxmlformats.org/markup-compatibility/2006" xmlns:p14="http://schemas.microsoft.com/office/powerpoint/2010/main">
    <mc:Choice Requires="p14">
      <p:transition spd="slow" p14:dur="2000" advTm="24553"/>
    </mc:Choice>
    <mc:Fallback xmlns="">
      <p:transition spd="slow" advTm="24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65BEC-A1DF-DB49-B707-F4003CEA7E6C}"/>
              </a:ext>
            </a:extLst>
          </p:cNvPr>
          <p:cNvSpPr>
            <a:spLocks noGrp="1"/>
          </p:cNvSpPr>
          <p:nvPr>
            <p:ph type="title"/>
          </p:nvPr>
        </p:nvSpPr>
        <p:spPr/>
        <p:txBody>
          <a:bodyPr/>
          <a:lstStyle/>
          <a:p>
            <a:r>
              <a:rPr lang="en-US" dirty="0"/>
              <a:t>3.2 Design: Circuit Diagram</a:t>
            </a:r>
            <a:endParaRPr lang="en-BD" dirty="0"/>
          </a:p>
        </p:txBody>
      </p:sp>
      <p:sp>
        <p:nvSpPr>
          <p:cNvPr id="3" name="Content Placeholder 2">
            <a:extLst>
              <a:ext uri="{FF2B5EF4-FFF2-40B4-BE49-F238E27FC236}">
                <a16:creationId xmlns:a16="http://schemas.microsoft.com/office/drawing/2014/main" id="{B5D1BFA2-EE69-374B-B248-C5EB3C1C2B3E}"/>
              </a:ext>
            </a:extLst>
          </p:cNvPr>
          <p:cNvSpPr>
            <a:spLocks noGrp="1"/>
          </p:cNvSpPr>
          <p:nvPr>
            <p:ph idx="1"/>
          </p:nvPr>
        </p:nvSpPr>
        <p:spPr/>
        <p:txBody>
          <a:bodyPr/>
          <a:lstStyle/>
          <a:p>
            <a:r>
              <a:rPr lang="en-US" dirty="0"/>
              <a:t>Circuit diagram of the project</a:t>
            </a:r>
            <a:endParaRPr lang="en-BD" dirty="0"/>
          </a:p>
        </p:txBody>
      </p:sp>
      <p:sp>
        <p:nvSpPr>
          <p:cNvPr id="6" name="Slide Number Placeholder 5">
            <a:extLst>
              <a:ext uri="{FF2B5EF4-FFF2-40B4-BE49-F238E27FC236}">
                <a16:creationId xmlns:a16="http://schemas.microsoft.com/office/drawing/2014/main" id="{2F4FAFD4-E2E1-B948-84C7-28DD8B57FCDC}"/>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6</a:t>
            </a:fld>
            <a:endParaRPr lang="en-BD"/>
          </a:p>
        </p:txBody>
      </p:sp>
      <p:sp>
        <p:nvSpPr>
          <p:cNvPr id="7" name="Date Placeholder 5">
            <a:extLst>
              <a:ext uri="{FF2B5EF4-FFF2-40B4-BE49-F238E27FC236}">
                <a16:creationId xmlns:a16="http://schemas.microsoft.com/office/drawing/2014/main" id="{BFD6422F-12DA-8A45-9AF9-8BFCA12E4A83}"/>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8" name="Footer Placeholder 6">
            <a:extLst>
              <a:ext uri="{FF2B5EF4-FFF2-40B4-BE49-F238E27FC236}">
                <a16:creationId xmlns:a16="http://schemas.microsoft.com/office/drawing/2014/main" id="{82DF7523-28E5-1646-96D1-1E49DDA95275}"/>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9" name="TextBox 8">
            <a:extLst>
              <a:ext uri="{FF2B5EF4-FFF2-40B4-BE49-F238E27FC236}">
                <a16:creationId xmlns:a16="http://schemas.microsoft.com/office/drawing/2014/main" id="{99657847-EFF5-9936-34C1-7317156A9653}"/>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1706158</a:t>
            </a:r>
            <a:endParaRPr lang="en-GB" i="1" dirty="0">
              <a:solidFill>
                <a:srgbClr val="FFFF00"/>
              </a:solidFill>
              <a:latin typeface="Arial Narrow" panose="020B0606020202030204" pitchFamily="34" charset="0"/>
            </a:endParaRPr>
          </a:p>
        </p:txBody>
      </p:sp>
      <p:pic>
        <p:nvPicPr>
          <p:cNvPr id="5" name="Picture 4" descr="Diagram, schematic&#10;&#10;Description automatically generated">
            <a:extLst>
              <a:ext uri="{FF2B5EF4-FFF2-40B4-BE49-F238E27FC236}">
                <a16:creationId xmlns:a16="http://schemas.microsoft.com/office/drawing/2014/main" id="{9AD807CB-800C-EDBD-E920-7FB8DF6760C6}"/>
              </a:ext>
            </a:extLst>
          </p:cNvPr>
          <p:cNvPicPr>
            <a:picLocks noChangeAspect="1"/>
          </p:cNvPicPr>
          <p:nvPr/>
        </p:nvPicPr>
        <p:blipFill>
          <a:blip r:embed="rId4"/>
          <a:stretch>
            <a:fillRect/>
          </a:stretch>
        </p:blipFill>
        <p:spPr>
          <a:xfrm>
            <a:off x="3357255" y="2040048"/>
            <a:ext cx="5477490" cy="4138356"/>
          </a:xfrm>
          <a:prstGeom prst="rect">
            <a:avLst/>
          </a:prstGeom>
        </p:spPr>
      </p:pic>
      <p:pic>
        <p:nvPicPr>
          <p:cNvPr id="17" name="Audio 16">
            <a:hlinkClick r:id="" action="ppaction://media"/>
            <a:extLst>
              <a:ext uri="{FF2B5EF4-FFF2-40B4-BE49-F238E27FC236}">
                <a16:creationId xmlns:a16="http://schemas.microsoft.com/office/drawing/2014/main" id="{F6B065AF-F725-1E00-1ED0-D4BD647F01F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318081049"/>
      </p:ext>
    </p:extLst>
  </p:cSld>
  <p:clrMapOvr>
    <a:masterClrMapping/>
  </p:clrMapOvr>
  <mc:AlternateContent xmlns:mc="http://schemas.openxmlformats.org/markup-compatibility/2006" xmlns:p14="http://schemas.microsoft.com/office/powerpoint/2010/main">
    <mc:Choice Requires="p14">
      <p:transition spd="slow" p14:dur="2000" advTm="3021"/>
    </mc:Choice>
    <mc:Fallback xmlns="">
      <p:transition spd="slow" advTm="30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B970-D649-D94F-8664-96B04BAE1F15}"/>
              </a:ext>
            </a:extLst>
          </p:cNvPr>
          <p:cNvSpPr>
            <a:spLocks noGrp="1"/>
          </p:cNvSpPr>
          <p:nvPr>
            <p:ph type="title"/>
          </p:nvPr>
        </p:nvSpPr>
        <p:spPr>
          <a:xfrm>
            <a:off x="1066800" y="459714"/>
            <a:ext cx="10866120" cy="665656"/>
          </a:xfrm>
        </p:spPr>
        <p:txBody>
          <a:bodyPr>
            <a:normAutofit fontScale="90000"/>
          </a:bodyPr>
          <a:lstStyle/>
          <a:p>
            <a:r>
              <a:rPr lang="en-US" dirty="0"/>
              <a:t>3.4 Design: </a:t>
            </a:r>
            <a:r>
              <a:rPr lang="en-BD" dirty="0"/>
              <a:t>PCB Layout and 3</a:t>
            </a:r>
            <a:r>
              <a:rPr lang="en-US" dirty="0"/>
              <a:t>D</a:t>
            </a:r>
            <a:r>
              <a:rPr lang="en-BD" dirty="0"/>
              <a:t> rendering</a:t>
            </a:r>
          </a:p>
        </p:txBody>
      </p:sp>
      <p:sp>
        <p:nvSpPr>
          <p:cNvPr id="6" name="Slide Number Placeholder 5">
            <a:extLst>
              <a:ext uri="{FF2B5EF4-FFF2-40B4-BE49-F238E27FC236}">
                <a16:creationId xmlns:a16="http://schemas.microsoft.com/office/drawing/2014/main" id="{36698FA6-9BAA-4542-B217-33D440FE8CD2}"/>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7</a:t>
            </a:fld>
            <a:endParaRPr lang="en-BD"/>
          </a:p>
        </p:txBody>
      </p:sp>
      <p:sp>
        <p:nvSpPr>
          <p:cNvPr id="9" name="Date Placeholder 5">
            <a:extLst>
              <a:ext uri="{FF2B5EF4-FFF2-40B4-BE49-F238E27FC236}">
                <a16:creationId xmlns:a16="http://schemas.microsoft.com/office/drawing/2014/main" id="{8CC09E19-179A-6E40-996F-0A7D45FD17B3}"/>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10" name="Footer Placeholder 6">
            <a:extLst>
              <a:ext uri="{FF2B5EF4-FFF2-40B4-BE49-F238E27FC236}">
                <a16:creationId xmlns:a16="http://schemas.microsoft.com/office/drawing/2014/main" id="{E17F9CEA-A96B-EF46-A422-E1A080B073B1}"/>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11" name="TextBox 10">
            <a:extLst>
              <a:ext uri="{FF2B5EF4-FFF2-40B4-BE49-F238E27FC236}">
                <a16:creationId xmlns:a16="http://schemas.microsoft.com/office/drawing/2014/main" id="{32466E7D-FCC0-6475-DA94-99F290D8DFAC}"/>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1706158</a:t>
            </a:r>
            <a:endParaRPr lang="en-GB" i="1" dirty="0">
              <a:solidFill>
                <a:srgbClr val="FFFF00"/>
              </a:solidFill>
              <a:latin typeface="Arial Narrow" panose="020B0606020202030204" pitchFamily="34" charset="0"/>
            </a:endParaRPr>
          </a:p>
        </p:txBody>
      </p:sp>
      <p:pic>
        <p:nvPicPr>
          <p:cNvPr id="5" name="Picture 4">
            <a:extLst>
              <a:ext uri="{FF2B5EF4-FFF2-40B4-BE49-F238E27FC236}">
                <a16:creationId xmlns:a16="http://schemas.microsoft.com/office/drawing/2014/main" id="{CCC350D6-0000-360B-DE4C-80D94394ED31}"/>
              </a:ext>
            </a:extLst>
          </p:cNvPr>
          <p:cNvPicPr>
            <a:picLocks noChangeAspect="1"/>
          </p:cNvPicPr>
          <p:nvPr/>
        </p:nvPicPr>
        <p:blipFill>
          <a:blip r:embed="rId4"/>
          <a:stretch>
            <a:fillRect/>
          </a:stretch>
        </p:blipFill>
        <p:spPr>
          <a:xfrm>
            <a:off x="6768167" y="1606525"/>
            <a:ext cx="4775036" cy="3966953"/>
          </a:xfrm>
          <a:prstGeom prst="rect">
            <a:avLst/>
          </a:prstGeom>
        </p:spPr>
      </p:pic>
      <p:pic>
        <p:nvPicPr>
          <p:cNvPr id="8" name="Picture 7">
            <a:extLst>
              <a:ext uri="{FF2B5EF4-FFF2-40B4-BE49-F238E27FC236}">
                <a16:creationId xmlns:a16="http://schemas.microsoft.com/office/drawing/2014/main" id="{6977774A-163D-7707-2D0F-5A163189E967}"/>
              </a:ext>
            </a:extLst>
          </p:cNvPr>
          <p:cNvPicPr>
            <a:picLocks noChangeAspect="1"/>
          </p:cNvPicPr>
          <p:nvPr/>
        </p:nvPicPr>
        <p:blipFill>
          <a:blip r:embed="rId5"/>
          <a:stretch>
            <a:fillRect/>
          </a:stretch>
        </p:blipFill>
        <p:spPr>
          <a:xfrm>
            <a:off x="648797" y="1673581"/>
            <a:ext cx="4896598" cy="3912187"/>
          </a:xfrm>
          <a:prstGeom prst="rect">
            <a:avLst/>
          </a:prstGeom>
        </p:spPr>
      </p:pic>
      <p:pic>
        <p:nvPicPr>
          <p:cNvPr id="15" name="Audio 14">
            <a:hlinkClick r:id="" action="ppaction://media"/>
            <a:extLst>
              <a:ext uri="{FF2B5EF4-FFF2-40B4-BE49-F238E27FC236}">
                <a16:creationId xmlns:a16="http://schemas.microsoft.com/office/drawing/2014/main" id="{E6424270-2A11-D123-F755-C4CE2A469E3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821992315"/>
      </p:ext>
    </p:extLst>
  </p:cSld>
  <p:clrMapOvr>
    <a:masterClrMapping/>
  </p:clrMapOvr>
  <mc:AlternateContent xmlns:mc="http://schemas.openxmlformats.org/markup-compatibility/2006" xmlns:p14="http://schemas.microsoft.com/office/powerpoint/2010/main">
    <mc:Choice Requires="p14">
      <p:transition spd="slow" p14:dur="2000" advTm="5744"/>
    </mc:Choice>
    <mc:Fallback xmlns="">
      <p:transition spd="slow" advTm="57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7F02C-1EFF-7D4C-B45F-42F0E37BA579}"/>
              </a:ext>
            </a:extLst>
          </p:cNvPr>
          <p:cNvSpPr>
            <a:spLocks noGrp="1"/>
          </p:cNvSpPr>
          <p:nvPr>
            <p:ph type="title"/>
          </p:nvPr>
        </p:nvSpPr>
        <p:spPr/>
        <p:txBody>
          <a:bodyPr>
            <a:normAutofit/>
          </a:bodyPr>
          <a:lstStyle/>
          <a:p>
            <a:r>
              <a:rPr lang="en-US" dirty="0"/>
              <a:t>4.1 Implementation: Hardware Setup</a:t>
            </a:r>
            <a:endParaRPr lang="en-BD" dirty="0"/>
          </a:p>
        </p:txBody>
      </p:sp>
      <p:sp>
        <p:nvSpPr>
          <p:cNvPr id="6" name="Slide Number Placeholder 5">
            <a:extLst>
              <a:ext uri="{FF2B5EF4-FFF2-40B4-BE49-F238E27FC236}">
                <a16:creationId xmlns:a16="http://schemas.microsoft.com/office/drawing/2014/main" id="{E585F763-F781-F043-808B-881C1C3AFE55}"/>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8</a:t>
            </a:fld>
            <a:endParaRPr lang="en-BD"/>
          </a:p>
        </p:txBody>
      </p:sp>
      <p:sp>
        <p:nvSpPr>
          <p:cNvPr id="9" name="Date Placeholder 5">
            <a:extLst>
              <a:ext uri="{FF2B5EF4-FFF2-40B4-BE49-F238E27FC236}">
                <a16:creationId xmlns:a16="http://schemas.microsoft.com/office/drawing/2014/main" id="{C602F4CA-DD7B-CF49-91E1-C48A0A6688A2}"/>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10" name="Footer Placeholder 6">
            <a:extLst>
              <a:ext uri="{FF2B5EF4-FFF2-40B4-BE49-F238E27FC236}">
                <a16:creationId xmlns:a16="http://schemas.microsoft.com/office/drawing/2014/main" id="{1B64B1C5-C192-DE4C-902D-771BC68213A6}"/>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8" name="TextBox 7">
            <a:extLst>
              <a:ext uri="{FF2B5EF4-FFF2-40B4-BE49-F238E27FC236}">
                <a16:creationId xmlns:a16="http://schemas.microsoft.com/office/drawing/2014/main" id="{A1F92FCA-9F88-DE24-2D11-E2FF4AD30320}"/>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1706147</a:t>
            </a:r>
            <a:endParaRPr lang="en-GB" i="1" dirty="0">
              <a:solidFill>
                <a:srgbClr val="FFFF00"/>
              </a:solidFill>
              <a:latin typeface="Arial Narrow" panose="020B0606020202030204" pitchFamily="34" charset="0"/>
            </a:endParaRPr>
          </a:p>
        </p:txBody>
      </p:sp>
      <p:pic>
        <p:nvPicPr>
          <p:cNvPr id="5" name="Picture 4" descr="A picture containing electronics&#10;&#10;Description automatically generated">
            <a:extLst>
              <a:ext uri="{FF2B5EF4-FFF2-40B4-BE49-F238E27FC236}">
                <a16:creationId xmlns:a16="http://schemas.microsoft.com/office/drawing/2014/main" id="{51D6AE13-F718-3D1D-7854-AB3C142622D5}"/>
              </a:ext>
            </a:extLst>
          </p:cNvPr>
          <p:cNvPicPr>
            <a:picLocks noChangeAspect="1"/>
          </p:cNvPicPr>
          <p:nvPr/>
        </p:nvPicPr>
        <p:blipFill>
          <a:blip r:embed="rId4"/>
          <a:stretch>
            <a:fillRect/>
          </a:stretch>
        </p:blipFill>
        <p:spPr>
          <a:xfrm>
            <a:off x="2845143" y="1359309"/>
            <a:ext cx="6361471" cy="4771103"/>
          </a:xfrm>
          <a:prstGeom prst="rect">
            <a:avLst/>
          </a:prstGeom>
        </p:spPr>
      </p:pic>
      <p:pic>
        <p:nvPicPr>
          <p:cNvPr id="11" name="Audio 10">
            <a:hlinkClick r:id="" action="ppaction://media"/>
            <a:extLst>
              <a:ext uri="{FF2B5EF4-FFF2-40B4-BE49-F238E27FC236}">
                <a16:creationId xmlns:a16="http://schemas.microsoft.com/office/drawing/2014/main" id="{0E9559EA-544E-B46D-B07E-0A080F500D5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681849024"/>
      </p:ext>
    </p:extLst>
  </p:cSld>
  <p:clrMapOvr>
    <a:masterClrMapping/>
  </p:clrMapOvr>
  <mc:AlternateContent xmlns:mc="http://schemas.openxmlformats.org/markup-compatibility/2006" xmlns:p14="http://schemas.microsoft.com/office/powerpoint/2010/main">
    <mc:Choice Requires="p14">
      <p:transition spd="slow" p14:dur="2000" advTm="3240"/>
    </mc:Choice>
    <mc:Fallback xmlns="">
      <p:transition spd="slow" advTm="32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7F02C-1EFF-7D4C-B45F-42F0E37BA579}"/>
              </a:ext>
            </a:extLst>
          </p:cNvPr>
          <p:cNvSpPr>
            <a:spLocks noGrp="1"/>
          </p:cNvSpPr>
          <p:nvPr>
            <p:ph type="title"/>
          </p:nvPr>
        </p:nvSpPr>
        <p:spPr/>
        <p:txBody>
          <a:bodyPr>
            <a:normAutofit/>
          </a:bodyPr>
          <a:lstStyle/>
          <a:p>
            <a:r>
              <a:rPr lang="en-US" dirty="0"/>
              <a:t>4.2 Implementation: Demonstration</a:t>
            </a:r>
            <a:endParaRPr lang="en-BD" dirty="0"/>
          </a:p>
        </p:txBody>
      </p:sp>
      <p:sp>
        <p:nvSpPr>
          <p:cNvPr id="6" name="Slide Number Placeholder 5">
            <a:extLst>
              <a:ext uri="{FF2B5EF4-FFF2-40B4-BE49-F238E27FC236}">
                <a16:creationId xmlns:a16="http://schemas.microsoft.com/office/drawing/2014/main" id="{E585F763-F781-F043-808B-881C1C3AFE55}"/>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9</a:t>
            </a:fld>
            <a:endParaRPr lang="en-BD"/>
          </a:p>
        </p:txBody>
      </p:sp>
      <p:sp>
        <p:nvSpPr>
          <p:cNvPr id="9" name="Date Placeholder 5">
            <a:extLst>
              <a:ext uri="{FF2B5EF4-FFF2-40B4-BE49-F238E27FC236}">
                <a16:creationId xmlns:a16="http://schemas.microsoft.com/office/drawing/2014/main" id="{C602F4CA-DD7B-CF49-91E1-C48A0A6688A2}"/>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10" name="Footer Placeholder 6">
            <a:extLst>
              <a:ext uri="{FF2B5EF4-FFF2-40B4-BE49-F238E27FC236}">
                <a16:creationId xmlns:a16="http://schemas.microsoft.com/office/drawing/2014/main" id="{1B64B1C5-C192-DE4C-902D-771BC68213A6}"/>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8" name="TextBox 7">
            <a:extLst>
              <a:ext uri="{FF2B5EF4-FFF2-40B4-BE49-F238E27FC236}">
                <a16:creationId xmlns:a16="http://schemas.microsoft.com/office/drawing/2014/main" id="{9952EB49-4428-9A99-6192-890F980C5BF2}"/>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1706147</a:t>
            </a:r>
            <a:endParaRPr lang="en-GB" i="1" dirty="0">
              <a:solidFill>
                <a:srgbClr val="FFFF00"/>
              </a:solidFill>
              <a:latin typeface="Arial Narrow" panose="020B0606020202030204" pitchFamily="34" charset="0"/>
            </a:endParaRPr>
          </a:p>
        </p:txBody>
      </p:sp>
      <p:pic>
        <p:nvPicPr>
          <p:cNvPr id="3" name="WhatsApp Video 2022-08-30 at 20.26.01">
            <a:hlinkClick r:id="" action="ppaction://media"/>
            <a:extLst>
              <a:ext uri="{FF2B5EF4-FFF2-40B4-BE49-F238E27FC236}">
                <a16:creationId xmlns:a16="http://schemas.microsoft.com/office/drawing/2014/main" id="{0747D99E-D93C-7F06-7CC4-818B0B81C960}"/>
              </a:ext>
            </a:extLst>
          </p:cNvPr>
          <p:cNvPicPr>
            <a:picLocks noChangeAspect="1"/>
          </p:cNvPicPr>
          <p:nvPr>
            <a:videoFile r:link="rId3"/>
            <p:extLst>
              <p:ext uri="{DAA4B4D4-6D71-4841-9C94-3DE7FCFB9230}">
                <p14:media xmlns:p14="http://schemas.microsoft.com/office/powerpoint/2010/main" r:embed="rId2"/>
              </p:ext>
            </p:extLst>
          </p:nvPr>
        </p:nvPicPr>
        <p:blipFill>
          <a:blip r:embed="rId7"/>
          <a:stretch>
            <a:fillRect/>
          </a:stretch>
        </p:blipFill>
        <p:spPr>
          <a:xfrm>
            <a:off x="1919440" y="1365702"/>
            <a:ext cx="8353120" cy="4595304"/>
          </a:xfrm>
          <a:prstGeom prst="rect">
            <a:avLst/>
          </a:prstGeom>
        </p:spPr>
      </p:pic>
      <p:pic>
        <p:nvPicPr>
          <p:cNvPr id="11" name="Audio 10">
            <a:hlinkClick r:id="" action="ppaction://media"/>
            <a:extLst>
              <a:ext uri="{FF2B5EF4-FFF2-40B4-BE49-F238E27FC236}">
                <a16:creationId xmlns:a16="http://schemas.microsoft.com/office/drawing/2014/main" id="{22AB1E19-9AF2-EC72-2C88-7B2D56376C0D}"/>
              </a:ext>
            </a:extLst>
          </p:cNvPr>
          <p:cNvPicPr>
            <a:picLocks noChangeAspect="1"/>
          </p:cNvPicPr>
          <p:nvPr>
            <a:audioFile r:link="rId5"/>
            <p:extLst>
              <p:ext uri="{DAA4B4D4-6D71-4841-9C94-3DE7FCFB9230}">
                <p14:media xmlns:p14="http://schemas.microsoft.com/office/powerpoint/2010/main" r:embed="rId4"/>
              </p:ext>
            </p:extLst>
          </p:nvPr>
        </p:nvPicPr>
        <p:blipFill>
          <a:blip r:embed="rId8"/>
          <a:srcRect l="-261947" t="-125896" r="-261947" b="-125896"/>
          <a:stretch>
            <a:fillRect/>
          </a:stretch>
        </p:blipFill>
        <p:spPr>
          <a:xfrm>
            <a:off x="9147683" y="5143500"/>
            <a:ext cx="3040633" cy="1714500"/>
          </a:xfrm>
          <a:prstGeom prst="rect">
            <a:avLst/>
          </a:prstGeom>
        </p:spPr>
      </p:pic>
    </p:spTree>
    <p:custDataLst>
      <p:tags r:id="rId1"/>
    </p:custDataLst>
    <p:extLst>
      <p:ext uri="{BB962C8B-B14F-4D97-AF65-F5344CB8AC3E}">
        <p14:creationId xmlns:p14="http://schemas.microsoft.com/office/powerpoint/2010/main" val="4194278917"/>
      </p:ext>
    </p:extLst>
  </p:cSld>
  <p:clrMapOvr>
    <a:masterClrMapping/>
  </p:clrMapOvr>
  <mc:AlternateContent xmlns:mc="http://schemas.openxmlformats.org/markup-compatibility/2006" xmlns:p14="http://schemas.microsoft.com/office/powerpoint/2010/main">
    <mc:Choice Requires="p14">
      <p:transition spd="slow" p14:dur="2000" advTm="22145"/>
    </mc:Choice>
    <mc:Fallback xmlns="">
      <p:transition spd="slow" advTm="221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984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1" fill="hold" display="0">
                  <p:stCondLst>
                    <p:cond delay="indefinite"/>
                  </p:stCondLst>
                </p:cTn>
                <p:tgtEl>
                  <p:spTgt spid="3"/>
                </p:tgtEl>
              </p:cMediaNode>
            </p:video>
            <p:seq concurrent="1" nextAc="seek">
              <p:cTn id="12" restart="whenNotActive" fill="hold" evtFilter="cancelBubble" nodeType="interactiveSeq">
                <p:stCondLst>
                  <p:cond evt="onClick" delay="0">
                    <p:tgtEl>
                      <p:spTgt spid="3"/>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3"/>
                  </p:tgtEl>
                </p:cond>
              </p:nextCondLst>
            </p:seq>
            <p:audio isNarration="1">
              <p:cMediaNode vol="80000" showWhenStopped="0">
                <p:cTn id="17" fill="hold" display="0">
                  <p:stCondLst>
                    <p:cond delay="indefinite"/>
                  </p:stCondLst>
                  <p:endCondLst>
                    <p:cond evt="onStopAudio" delay="0">
                      <p:tgtEl>
                        <p:sldTgt/>
                      </p:tgtEl>
                    </p:cond>
                  </p:endCondLst>
                </p:cTn>
                <p:tgtEl>
                  <p:spTgt spid="11"/>
                </p:tgtEl>
              </p:cMediaNode>
            </p:audio>
          </p:childTnLst>
        </p:cTn>
      </p:par>
    </p:tnLst>
  </p:timing>
  <p:extLst>
    <p:ext uri="{E180D4A7-C9FB-4DFB-919C-405C955672EB}">
      <p14:showEvtLst xmlns:p14="http://schemas.microsoft.com/office/powerpoint/2010/main">
        <p14:playEvt time="1210" objId="3"/>
        <p14:pauseEvt time="20730" objId="3"/>
        <p14:seekEvt time="20731" objId="3" seek="19487"/>
        <p14:resumeEvt time="20732" objId="3"/>
        <p14:stopEvt time="21269" objId="3"/>
      </p14:showEvtLst>
    </p:ext>
  </p:extLst>
</p:sld>
</file>

<file path=ppt/tags/tag1.xml><?xml version="1.0" encoding="utf-8"?>
<p:tagLst xmlns:a="http://schemas.openxmlformats.org/drawingml/2006/main" xmlns:r="http://schemas.openxmlformats.org/officeDocument/2006/relationships" xmlns:p="http://schemas.openxmlformats.org/presentationml/2006/main">
  <p:tag name="TIMING" val="|1.1"/>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077AD8F347B944F9AE60844071CB7DA" ma:contentTypeVersion="10" ma:contentTypeDescription="Create a new document." ma:contentTypeScope="" ma:versionID="92161b9c4bfa1a38450614f0dba33309">
  <xsd:schema xmlns:xsd="http://www.w3.org/2001/XMLSchema" xmlns:xs="http://www.w3.org/2001/XMLSchema" xmlns:p="http://schemas.microsoft.com/office/2006/metadata/properties" xmlns:ns2="84287aab-b80a-474a-bc66-940f2147c767" xmlns:ns3="7340650c-1dac-4e9d-b6d5-b8f68fdde4c7" targetNamespace="http://schemas.microsoft.com/office/2006/metadata/properties" ma:root="true" ma:fieldsID="bfa70b3b7f34ae03f89a589ace34d254" ns2:_="" ns3:_="">
    <xsd:import namespace="84287aab-b80a-474a-bc66-940f2147c767"/>
    <xsd:import namespace="7340650c-1dac-4e9d-b6d5-b8f68fdde4c7"/>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OCR" minOccurs="0"/>
                <xsd:element ref="ns2:MediaServiceGenerationTime" minOccurs="0"/>
                <xsd:element ref="ns2:MediaServiceEventHashCode"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4287aab-b80a-474a-bc66-940f2147c767"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86e39378-e5b3-4363-9849-d730c44b9237"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7340650c-1dac-4e9d-b6d5-b8f68fdde4c7"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d92823ad-10ff-4e09-82fc-ce1b1ce30f3a}" ma:internalName="TaxCatchAll" ma:showField="CatchAllData" ma:web="7340650c-1dac-4e9d-b6d5-b8f68fdde4c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FAFCB9D-8E63-4E5E-9902-C98AEB86F0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4287aab-b80a-474a-bc66-940f2147c767"/>
    <ds:schemaRef ds:uri="7340650c-1dac-4e9d-b6d5-b8f68fdde4c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7B28D60-A9B7-4760-B529-CB0DC4AC0BD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{05D23346-88B9-1E48-85E6-2D29E7791F05}tf10001067</Template>
  <TotalTime>202</TotalTime>
  <Words>1009</Words>
  <Application>Microsoft Office PowerPoint</Application>
  <PresentationFormat>Widescreen</PresentationFormat>
  <Paragraphs>171</Paragraphs>
  <Slides>19</Slides>
  <Notes>0</Notes>
  <HiddenSlides>0</HiddenSlides>
  <MMClips>20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Arial Black</vt:lpstr>
      <vt:lpstr>Arial Narrow</vt:lpstr>
      <vt:lpstr>Calibri</vt:lpstr>
      <vt:lpstr>Century Gothic</vt:lpstr>
      <vt:lpstr>Garamond</vt:lpstr>
      <vt:lpstr>Times New Roman</vt:lpstr>
      <vt:lpstr>Savon</vt:lpstr>
      <vt:lpstr>Environment Monitor</vt:lpstr>
      <vt:lpstr>Outline</vt:lpstr>
      <vt:lpstr>1. Summary / Abstract</vt:lpstr>
      <vt:lpstr>2. Introduction</vt:lpstr>
      <vt:lpstr>3.1 Design: Methods</vt:lpstr>
      <vt:lpstr>3.2 Design: Circuit Diagram</vt:lpstr>
      <vt:lpstr>3.4 Design: PCB Layout and 3D rendering</vt:lpstr>
      <vt:lpstr>4.1 Implementation: Hardware Setup</vt:lpstr>
      <vt:lpstr>4.2 Implementation: Demonstration</vt:lpstr>
      <vt:lpstr>5. Analysis and Evaluation</vt:lpstr>
      <vt:lpstr>5.1 Novelty</vt:lpstr>
      <vt:lpstr>5.2 Project Management and Cost Analysis </vt:lpstr>
      <vt:lpstr>5.3 Practical Considerations of the Design</vt:lpstr>
      <vt:lpstr>5.4 Assessment of the Impact of the Project </vt:lpstr>
      <vt:lpstr>5.5 Evaluation of the Sustainability </vt:lpstr>
      <vt:lpstr>6. Reflection on Individual and Team work </vt:lpstr>
      <vt:lpstr>6.1 Individual Contribution of Each Member</vt:lpstr>
      <vt:lpstr>6.3 Logbook of Project</vt:lpstr>
      <vt:lpstr>7. 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Sajid Muhaimin Choudhury</dc:creator>
  <cp:lastModifiedBy>1706143 - Fariha Ferdousi Khan</cp:lastModifiedBy>
  <cp:revision>184</cp:revision>
  <dcterms:created xsi:type="dcterms:W3CDTF">2021-07-11T09:27:00Z</dcterms:created>
  <dcterms:modified xsi:type="dcterms:W3CDTF">2024-08-28T18:03:05Z</dcterms:modified>
</cp:coreProperties>
</file>

<file path=docProps/thumbnail.jpeg>
</file>